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7" r:id="rId2"/>
    <p:sldId id="256" r:id="rId3"/>
    <p:sldId id="258" r:id="rId4"/>
    <p:sldId id="259" r:id="rId5"/>
    <p:sldId id="265" r:id="rId6"/>
    <p:sldId id="266" r:id="rId7"/>
    <p:sldId id="269" r:id="rId8"/>
    <p:sldId id="304" r:id="rId9"/>
    <p:sldId id="270" r:id="rId10"/>
    <p:sldId id="305" r:id="rId11"/>
    <p:sldId id="273" r:id="rId12"/>
    <p:sldId id="306" r:id="rId13"/>
    <p:sldId id="277" r:id="rId14"/>
    <p:sldId id="310" r:id="rId15"/>
    <p:sldId id="313" r:id="rId16"/>
    <p:sldId id="311" r:id="rId17"/>
    <p:sldId id="312" r:id="rId18"/>
    <p:sldId id="308" r:id="rId19"/>
    <p:sldId id="284" r:id="rId20"/>
    <p:sldId id="28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869"/>
    <a:srgbClr val="581513"/>
    <a:srgbClr val="6F172E"/>
    <a:srgbClr val="220907"/>
    <a:srgbClr val="810F32"/>
    <a:srgbClr val="98203D"/>
    <a:srgbClr val="A8234D"/>
    <a:srgbClr val="093B5C"/>
    <a:srgbClr val="062A42"/>
    <a:srgbClr val="0A2B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00" autoAdjust="0"/>
    <p:restoredTop sz="94630" autoAdjust="0"/>
  </p:normalViewPr>
  <p:slideViewPr>
    <p:cSldViewPr snapToGrid="0">
      <p:cViewPr varScale="1">
        <p:scale>
          <a:sx n="86" d="100"/>
          <a:sy n="86" d="100"/>
        </p:scale>
        <p:origin x="68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4" d="100"/>
        <a:sy n="4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5DBC6-38D0-498A-8F0B-8BC9AF8263A6}" type="datetimeFigureOut">
              <a:rPr lang="zh-CN" altLang="en-US" smtClean="0"/>
              <a:pPr/>
              <a:t>2020/5/10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4DF715-C661-4A4B-BB5A-CE67FF7531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旗舰店  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479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770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388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329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旗舰店  旗舰店</a:t>
            </a:r>
          </a:p>
          <a:p>
            <a:r>
              <a:rPr lang="en-US" altLang="zh-CN" dirty="0"/>
              <a:t>https://liangliangtuwen.tmall.com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831D-0604-41F7-A337-F1AC1257C2FF}" type="datetimeFigureOut">
              <a:rPr lang="zh-CN" altLang="en-US" smtClean="0"/>
              <a:pPr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831D-0604-41F7-A337-F1AC1257C2FF}" type="datetimeFigureOut">
              <a:rPr lang="zh-CN" altLang="en-US" smtClean="0"/>
              <a:pPr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831D-0604-41F7-A337-F1AC1257C2FF}" type="datetimeFigureOut">
              <a:rPr lang="zh-CN" altLang="en-US" smtClean="0"/>
              <a:pPr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86"/>
          <a:stretch>
            <a:fillRect/>
          </a:stretch>
        </p:blipFill>
        <p:spPr>
          <a:xfrm rot="5400000">
            <a:off x="981071" y="-981076"/>
            <a:ext cx="6858001" cy="8820151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 bwMode="auto">
          <a:xfrm>
            <a:off x="438150" y="742950"/>
            <a:ext cx="11163300" cy="6115050"/>
          </a:xfrm>
          <a:prstGeom prst="rect">
            <a:avLst/>
          </a:prstGeom>
          <a:solidFill>
            <a:schemeClr val="bg1">
              <a:alpha val="80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0" name="矩形 9"/>
          <p:cNvSpPr/>
          <p:nvPr userDrawn="1"/>
        </p:nvSpPr>
        <p:spPr bwMode="auto">
          <a:xfrm>
            <a:off x="0" y="0"/>
            <a:ext cx="5196114" cy="742952"/>
          </a:xfrm>
          <a:prstGeom prst="rect">
            <a:avLst/>
          </a:prstGeom>
          <a:gradFill>
            <a:gsLst>
              <a:gs pos="99038">
                <a:schemeClr val="bg1"/>
              </a:gs>
              <a:gs pos="69000">
                <a:srgbClr val="BF2869">
                  <a:alpha val="93000"/>
                </a:srgbClr>
              </a:gs>
              <a:gs pos="29800">
                <a:srgbClr val="6F172E">
                  <a:alpha val="48000"/>
                </a:srgbClr>
              </a:gs>
              <a:gs pos="0">
                <a:srgbClr val="220907">
                  <a:alpha val="6000"/>
                </a:srgbClr>
              </a:gs>
            </a:gsLst>
            <a:lin ang="1200000" scaled="0"/>
          </a:gra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831D-0604-41F7-A337-F1AC1257C2FF}" type="datetimeFigureOut">
              <a:rPr lang="zh-CN" altLang="en-US" smtClean="0"/>
              <a:pPr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831D-0604-41F7-A337-F1AC1257C2FF}" type="datetimeFigureOut">
              <a:rPr lang="zh-CN" altLang="en-US" smtClean="0"/>
              <a:pPr/>
              <a:t>2020/5/10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831D-0604-41F7-A337-F1AC1257C2FF}" type="datetimeFigureOut">
              <a:rPr lang="zh-CN" altLang="en-US" smtClean="0"/>
              <a:pPr/>
              <a:t>2020/5/10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831D-0604-41F7-A337-F1AC1257C2FF}" type="datetimeFigureOut">
              <a:rPr lang="zh-CN" altLang="en-US" smtClean="0"/>
              <a:pPr/>
              <a:t>2020/5/10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831D-0604-41F7-A337-F1AC1257C2FF}" type="datetimeFigureOut">
              <a:rPr lang="zh-CN" altLang="en-US" smtClean="0"/>
              <a:pPr/>
              <a:t>2020/5/10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831D-0604-41F7-A337-F1AC1257C2FF}" type="datetimeFigureOut">
              <a:rPr lang="zh-CN" altLang="en-US" smtClean="0"/>
              <a:pPr/>
              <a:t>2020/5/10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831D-0604-41F7-A337-F1AC1257C2FF}" type="datetimeFigureOut">
              <a:rPr lang="zh-CN" altLang="en-US" smtClean="0"/>
              <a:pPr/>
              <a:t>2020/5/10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D831D-0604-41F7-A337-F1AC1257C2FF}" type="datetimeFigureOut">
              <a:rPr lang="zh-CN" altLang="en-US" smtClean="0"/>
              <a:pPr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4AC72-BA51-437E-8D85-A7DD916C43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covid19donatechain.on.omnibasis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yperledger.org/projects/librarie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mnibasi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99"/>
          <a:stretch>
            <a:fillRect/>
          </a:stretch>
        </p:blipFill>
        <p:spPr>
          <a:xfrm>
            <a:off x="-160155" y="-57150"/>
            <a:ext cx="12352155" cy="2996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07"/>
          <a:stretch>
            <a:fillRect/>
          </a:stretch>
        </p:blipFill>
        <p:spPr>
          <a:xfrm>
            <a:off x="-926" y="1406347"/>
            <a:ext cx="12192926" cy="547070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0" y="2511478"/>
            <a:ext cx="12192000" cy="2898721"/>
          </a:xfrm>
          <a:prstGeom prst="rect">
            <a:avLst/>
          </a:prstGeom>
          <a:solidFill>
            <a:schemeClr val="bg1">
              <a:alpha val="57000"/>
            </a:schemeClr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文本框 11"/>
          <p:cNvSpPr txBox="1"/>
          <p:nvPr/>
        </p:nvSpPr>
        <p:spPr>
          <a:xfrm>
            <a:off x="1335735" y="3374906"/>
            <a:ext cx="952055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200" b="1" dirty="0">
                <a:solidFill>
                  <a:srgbClr val="9820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基于区块链的疫情善款捐赠平台</a:t>
            </a:r>
          </a:p>
        </p:txBody>
      </p:sp>
      <p:pic>
        <p:nvPicPr>
          <p:cNvPr id="2" name="时装秀常用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5791200" y="7091446"/>
            <a:ext cx="609600" cy="609600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3849913" y="4703414"/>
            <a:ext cx="4492174" cy="36933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BF2869">
                  <a:alpha val="93000"/>
                </a:srgbClr>
              </a:gs>
              <a:gs pos="0">
                <a:srgbClr val="6F172E"/>
              </a:gs>
            </a:gsLst>
            <a:lin ang="1200000" scaled="0"/>
          </a:gra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5" name="文本框 14"/>
          <p:cNvSpPr txBox="1"/>
          <p:nvPr/>
        </p:nvSpPr>
        <p:spPr>
          <a:xfrm>
            <a:off x="3850005" y="4703414"/>
            <a:ext cx="4491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参赛队伍：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Recu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Chain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>
            <a:off x="5763813" y="5818690"/>
            <a:ext cx="664374" cy="572736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4E0DA7-F2BD-4251-8AF6-9B959BE730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768" y="-58151"/>
            <a:ext cx="1980307" cy="26467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37396 3.7037E-7 " pathEditMode="relative" rAng="0" ptsTypes="AA">
                                      <p:cBhvr>
                                        <p:cTn id="28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6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5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7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12" grpId="0"/>
      <p:bldP spid="12" grpId="1"/>
      <p:bldP spid="22" grpId="0" animBg="1"/>
      <p:bldP spid="22" grpId="1" animBg="1"/>
      <p:bldP spid="22" grpId="2" animBg="1"/>
      <p:bldP spid="15" grpId="0"/>
      <p:bldP spid="15" grpId="1"/>
      <p:bldP spid="15" grpId="2"/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81"/>
          <a:stretch>
            <a:fillRect/>
          </a:stretch>
        </p:blipFill>
        <p:spPr>
          <a:xfrm rot="5400000">
            <a:off x="-1930064" y="1863021"/>
            <a:ext cx="6906032" cy="308400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79878" y="778123"/>
            <a:ext cx="6890246" cy="5334001"/>
          </a:xfrm>
          <a:prstGeom prst="rect">
            <a:avLst/>
          </a:prstGeom>
        </p:spPr>
      </p:pic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4443858" y="2376306"/>
            <a:ext cx="71371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6000" b="1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</a:p>
        </p:txBody>
      </p:sp>
      <p:sp>
        <p:nvSpPr>
          <p:cNvPr id="14" name="Freeform 5"/>
          <p:cNvSpPr/>
          <p:nvPr/>
        </p:nvSpPr>
        <p:spPr bwMode="auto">
          <a:xfrm>
            <a:off x="1838780" y="2197081"/>
            <a:ext cx="2184406" cy="2480218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gradFill>
            <a:gsLst>
              <a:gs pos="100000">
                <a:srgbClr val="BF2869">
                  <a:alpha val="93000"/>
                </a:srgbClr>
              </a:gs>
              <a:gs pos="0">
                <a:srgbClr val="6F172E"/>
              </a:gs>
            </a:gsLst>
            <a:lin ang="1200000" scaled="0"/>
          </a:gradFill>
          <a:ln w="25400">
            <a:solidFill>
              <a:schemeClr val="bg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4" name="Freeform 5"/>
          <p:cNvSpPr/>
          <p:nvPr/>
        </p:nvSpPr>
        <p:spPr bwMode="auto">
          <a:xfrm>
            <a:off x="1579842" y="1903077"/>
            <a:ext cx="2702282" cy="3068225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noFill/>
          <a:ln w="12700">
            <a:solidFill>
              <a:srgbClr val="A82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2259452" y="2306010"/>
            <a:ext cx="134306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12000" b="1" dirty="0">
                <a:solidFill>
                  <a:schemeClr val="bg1"/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3</a:t>
            </a:r>
            <a:endParaRPr lang="zh-CN" altLang="en-US" sz="12000" b="1" dirty="0">
              <a:solidFill>
                <a:schemeClr val="bg1"/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2011751" y="3927943"/>
            <a:ext cx="18384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THREE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>
            <a:off x="5039913" y="5767890"/>
            <a:ext cx="664374" cy="572736"/>
          </a:xfrm>
          <a:prstGeom prst="triangle">
            <a:avLst/>
          </a:prstGeom>
          <a:noFill/>
          <a:ln w="12700">
            <a:solidFill>
              <a:srgbClr val="A82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34896 -4.07407E-6 " pathEditMode="relative" rAng="0" ptsTypes="AA">
                                      <p:cBhvr>
                                        <p:cTn id="52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4" grpId="0" animBg="1"/>
      <p:bldP spid="14" grpId="1" animBg="1"/>
      <p:bldP spid="14" grpId="2" animBg="1"/>
      <p:bldP spid="24" grpId="0" animBg="1"/>
      <p:bldP spid="24" grpId="1" animBg="1"/>
      <p:bldP spid="24" grpId="2" animBg="1"/>
      <p:bldP spid="26" grpId="0"/>
      <p:bldP spid="26" grpId="1"/>
      <p:bldP spid="26" grpId="2"/>
      <p:bldP spid="16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5"/>
          <p:cNvSpPr>
            <a:spLocks noEditPoints="1"/>
          </p:cNvSpPr>
          <p:nvPr/>
        </p:nvSpPr>
        <p:spPr bwMode="auto">
          <a:xfrm>
            <a:off x="5390050" y="2811654"/>
            <a:ext cx="1411902" cy="1411902"/>
          </a:xfrm>
          <a:custGeom>
            <a:avLst/>
            <a:gdLst>
              <a:gd name="T0" fmla="*/ 116 w 211"/>
              <a:gd name="T1" fmla="*/ 10 h 211"/>
              <a:gd name="T2" fmla="*/ 116 w 211"/>
              <a:gd name="T3" fmla="*/ 0 h 211"/>
              <a:gd name="T4" fmla="*/ 181 w 211"/>
              <a:gd name="T5" fmla="*/ 30 h 211"/>
              <a:gd name="T6" fmla="*/ 211 w 211"/>
              <a:gd name="T7" fmla="*/ 95 h 211"/>
              <a:gd name="T8" fmla="*/ 201 w 211"/>
              <a:gd name="T9" fmla="*/ 95 h 211"/>
              <a:gd name="T10" fmla="*/ 174 w 211"/>
              <a:gd name="T11" fmla="*/ 37 h 211"/>
              <a:gd name="T12" fmla="*/ 116 w 211"/>
              <a:gd name="T13" fmla="*/ 10 h 211"/>
              <a:gd name="T14" fmla="*/ 10 w 211"/>
              <a:gd name="T15" fmla="*/ 115 h 211"/>
              <a:gd name="T16" fmla="*/ 0 w 211"/>
              <a:gd name="T17" fmla="*/ 115 h 211"/>
              <a:gd name="T18" fmla="*/ 30 w 211"/>
              <a:gd name="T19" fmla="*/ 180 h 211"/>
              <a:gd name="T20" fmla="*/ 96 w 211"/>
              <a:gd name="T21" fmla="*/ 211 h 211"/>
              <a:gd name="T22" fmla="*/ 96 w 211"/>
              <a:gd name="T23" fmla="*/ 201 h 211"/>
              <a:gd name="T24" fmla="*/ 38 w 211"/>
              <a:gd name="T25" fmla="*/ 173 h 211"/>
              <a:gd name="T26" fmla="*/ 10 w 211"/>
              <a:gd name="T27" fmla="*/ 115 h 211"/>
              <a:gd name="T28" fmla="*/ 10 w 211"/>
              <a:gd name="T29" fmla="*/ 95 h 211"/>
              <a:gd name="T30" fmla="*/ 38 w 211"/>
              <a:gd name="T31" fmla="*/ 37 h 211"/>
              <a:gd name="T32" fmla="*/ 96 w 211"/>
              <a:gd name="T33" fmla="*/ 10 h 211"/>
              <a:gd name="T34" fmla="*/ 96 w 211"/>
              <a:gd name="T35" fmla="*/ 0 h 211"/>
              <a:gd name="T36" fmla="*/ 30 w 211"/>
              <a:gd name="T37" fmla="*/ 30 h 211"/>
              <a:gd name="T38" fmla="*/ 0 w 211"/>
              <a:gd name="T39" fmla="*/ 95 h 211"/>
              <a:gd name="T40" fmla="*/ 10 w 211"/>
              <a:gd name="T41" fmla="*/ 95 h 211"/>
              <a:gd name="T42" fmla="*/ 201 w 211"/>
              <a:gd name="T43" fmla="*/ 115 h 211"/>
              <a:gd name="T44" fmla="*/ 174 w 211"/>
              <a:gd name="T45" fmla="*/ 173 h 211"/>
              <a:gd name="T46" fmla="*/ 116 w 211"/>
              <a:gd name="T47" fmla="*/ 201 h 211"/>
              <a:gd name="T48" fmla="*/ 116 w 211"/>
              <a:gd name="T49" fmla="*/ 211 h 211"/>
              <a:gd name="T50" fmla="*/ 181 w 211"/>
              <a:gd name="T51" fmla="*/ 180 h 211"/>
              <a:gd name="T52" fmla="*/ 211 w 211"/>
              <a:gd name="T53" fmla="*/ 115 h 211"/>
              <a:gd name="T54" fmla="*/ 201 w 211"/>
              <a:gd name="T55" fmla="*/ 115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1" h="211">
                <a:moveTo>
                  <a:pt x="116" y="10"/>
                </a:moveTo>
                <a:cubicBezTo>
                  <a:pt x="116" y="0"/>
                  <a:pt x="116" y="0"/>
                  <a:pt x="116" y="0"/>
                </a:cubicBezTo>
                <a:cubicBezTo>
                  <a:pt x="139" y="2"/>
                  <a:pt x="163" y="12"/>
                  <a:pt x="181" y="30"/>
                </a:cubicBezTo>
                <a:cubicBezTo>
                  <a:pt x="199" y="48"/>
                  <a:pt x="209" y="72"/>
                  <a:pt x="211" y="95"/>
                </a:cubicBezTo>
                <a:cubicBezTo>
                  <a:pt x="201" y="95"/>
                  <a:pt x="201" y="95"/>
                  <a:pt x="201" y="95"/>
                </a:cubicBezTo>
                <a:cubicBezTo>
                  <a:pt x="199" y="74"/>
                  <a:pt x="190" y="53"/>
                  <a:pt x="174" y="37"/>
                </a:cubicBezTo>
                <a:cubicBezTo>
                  <a:pt x="157" y="21"/>
                  <a:pt x="137" y="12"/>
                  <a:pt x="116" y="10"/>
                </a:cubicBezTo>
                <a:close/>
                <a:moveTo>
                  <a:pt x="10" y="115"/>
                </a:moveTo>
                <a:cubicBezTo>
                  <a:pt x="0" y="115"/>
                  <a:pt x="0" y="115"/>
                  <a:pt x="0" y="115"/>
                </a:cubicBezTo>
                <a:cubicBezTo>
                  <a:pt x="2" y="139"/>
                  <a:pt x="12" y="162"/>
                  <a:pt x="30" y="180"/>
                </a:cubicBezTo>
                <a:cubicBezTo>
                  <a:pt x="49" y="199"/>
                  <a:pt x="72" y="209"/>
                  <a:pt x="96" y="211"/>
                </a:cubicBezTo>
                <a:cubicBezTo>
                  <a:pt x="96" y="201"/>
                  <a:pt x="96" y="201"/>
                  <a:pt x="96" y="201"/>
                </a:cubicBezTo>
                <a:cubicBezTo>
                  <a:pt x="74" y="199"/>
                  <a:pt x="54" y="189"/>
                  <a:pt x="38" y="173"/>
                </a:cubicBezTo>
                <a:cubicBezTo>
                  <a:pt x="21" y="157"/>
                  <a:pt x="12" y="137"/>
                  <a:pt x="10" y="115"/>
                </a:cubicBezTo>
                <a:close/>
                <a:moveTo>
                  <a:pt x="10" y="95"/>
                </a:moveTo>
                <a:cubicBezTo>
                  <a:pt x="12" y="74"/>
                  <a:pt x="21" y="53"/>
                  <a:pt x="38" y="37"/>
                </a:cubicBezTo>
                <a:cubicBezTo>
                  <a:pt x="54" y="21"/>
                  <a:pt x="74" y="12"/>
                  <a:pt x="96" y="10"/>
                </a:cubicBezTo>
                <a:cubicBezTo>
                  <a:pt x="96" y="0"/>
                  <a:pt x="96" y="0"/>
                  <a:pt x="96" y="0"/>
                </a:cubicBezTo>
                <a:cubicBezTo>
                  <a:pt x="72" y="2"/>
                  <a:pt x="49" y="12"/>
                  <a:pt x="30" y="30"/>
                </a:cubicBezTo>
                <a:cubicBezTo>
                  <a:pt x="12" y="48"/>
                  <a:pt x="2" y="72"/>
                  <a:pt x="0" y="95"/>
                </a:cubicBezTo>
                <a:lnTo>
                  <a:pt x="10" y="95"/>
                </a:lnTo>
                <a:close/>
                <a:moveTo>
                  <a:pt x="201" y="115"/>
                </a:moveTo>
                <a:cubicBezTo>
                  <a:pt x="199" y="137"/>
                  <a:pt x="190" y="157"/>
                  <a:pt x="174" y="173"/>
                </a:cubicBezTo>
                <a:cubicBezTo>
                  <a:pt x="157" y="189"/>
                  <a:pt x="137" y="199"/>
                  <a:pt x="116" y="20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39" y="209"/>
                  <a:pt x="163" y="199"/>
                  <a:pt x="181" y="180"/>
                </a:cubicBezTo>
                <a:cubicBezTo>
                  <a:pt x="199" y="162"/>
                  <a:pt x="209" y="139"/>
                  <a:pt x="211" y="115"/>
                </a:cubicBezTo>
                <a:lnTo>
                  <a:pt x="201" y="115"/>
                </a:lnTo>
                <a:close/>
              </a:path>
            </a:pathLst>
          </a:custGeom>
          <a:solidFill>
            <a:srgbClr val="BBBC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46" name="Freeform 6"/>
          <p:cNvSpPr/>
          <p:nvPr/>
        </p:nvSpPr>
        <p:spPr bwMode="auto">
          <a:xfrm>
            <a:off x="4673957" y="2089388"/>
            <a:ext cx="1358107" cy="1358107"/>
          </a:xfrm>
          <a:custGeom>
            <a:avLst/>
            <a:gdLst>
              <a:gd name="T0" fmla="*/ 95 w 203"/>
              <a:gd name="T1" fmla="*/ 203 h 203"/>
              <a:gd name="T2" fmla="*/ 129 w 203"/>
              <a:gd name="T3" fmla="*/ 130 h 203"/>
              <a:gd name="T4" fmla="*/ 203 w 203"/>
              <a:gd name="T5" fmla="*/ 96 h 203"/>
              <a:gd name="T6" fmla="*/ 203 w 203"/>
              <a:gd name="T7" fmla="*/ 0 h 203"/>
              <a:gd name="T8" fmla="*/ 77 w 203"/>
              <a:gd name="T9" fmla="*/ 48 h 203"/>
              <a:gd name="T10" fmla="*/ 40 w 203"/>
              <a:gd name="T11" fmla="*/ 41 h 203"/>
              <a:gd name="T12" fmla="*/ 48 w 203"/>
              <a:gd name="T13" fmla="*/ 78 h 203"/>
              <a:gd name="T14" fmla="*/ 0 w 203"/>
              <a:gd name="T15" fmla="*/ 203 h 203"/>
              <a:gd name="T16" fmla="*/ 95 w 203"/>
              <a:gd name="T17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3" h="203">
                <a:moveTo>
                  <a:pt x="95" y="203"/>
                </a:moveTo>
                <a:cubicBezTo>
                  <a:pt x="97" y="177"/>
                  <a:pt x="109" y="150"/>
                  <a:pt x="129" y="130"/>
                </a:cubicBezTo>
                <a:cubicBezTo>
                  <a:pt x="150" y="109"/>
                  <a:pt x="176" y="98"/>
                  <a:pt x="203" y="96"/>
                </a:cubicBezTo>
                <a:cubicBezTo>
                  <a:pt x="203" y="0"/>
                  <a:pt x="203" y="0"/>
                  <a:pt x="203" y="0"/>
                </a:cubicBezTo>
                <a:cubicBezTo>
                  <a:pt x="158" y="2"/>
                  <a:pt x="114" y="18"/>
                  <a:pt x="77" y="48"/>
                </a:cubicBezTo>
                <a:cubicBezTo>
                  <a:pt x="40" y="41"/>
                  <a:pt x="40" y="41"/>
                  <a:pt x="40" y="41"/>
                </a:cubicBezTo>
                <a:cubicBezTo>
                  <a:pt x="48" y="78"/>
                  <a:pt x="48" y="78"/>
                  <a:pt x="48" y="78"/>
                </a:cubicBezTo>
                <a:cubicBezTo>
                  <a:pt x="18" y="114"/>
                  <a:pt x="2" y="159"/>
                  <a:pt x="0" y="203"/>
                </a:cubicBezTo>
                <a:lnTo>
                  <a:pt x="95" y="203"/>
                </a:lnTo>
                <a:close/>
              </a:path>
            </a:pathLst>
          </a:custGeom>
          <a:gradFill>
            <a:gsLst>
              <a:gs pos="100000">
                <a:srgbClr val="BF2869">
                  <a:alpha val="93000"/>
                </a:srgbClr>
              </a:gs>
              <a:gs pos="0">
                <a:srgbClr val="6F172E"/>
              </a:gs>
            </a:gsLst>
            <a:lin ang="1200000" scaled="0"/>
          </a:gradFill>
          <a:ln w="25400">
            <a:solidFill>
              <a:srgbClr val="FFFFFF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7" name="Freeform 7"/>
          <p:cNvSpPr/>
          <p:nvPr/>
        </p:nvSpPr>
        <p:spPr bwMode="auto">
          <a:xfrm>
            <a:off x="4673957" y="3581541"/>
            <a:ext cx="1358107" cy="1358107"/>
          </a:xfrm>
          <a:custGeom>
            <a:avLst/>
            <a:gdLst>
              <a:gd name="T0" fmla="*/ 203 w 203"/>
              <a:gd name="T1" fmla="*/ 108 h 203"/>
              <a:gd name="T2" fmla="*/ 129 w 203"/>
              <a:gd name="T3" fmla="*/ 74 h 203"/>
              <a:gd name="T4" fmla="*/ 95 w 203"/>
              <a:gd name="T5" fmla="*/ 0 h 203"/>
              <a:gd name="T6" fmla="*/ 0 w 203"/>
              <a:gd name="T7" fmla="*/ 0 h 203"/>
              <a:gd name="T8" fmla="*/ 48 w 203"/>
              <a:gd name="T9" fmla="*/ 126 h 203"/>
              <a:gd name="T10" fmla="*/ 40 w 203"/>
              <a:gd name="T11" fmla="*/ 162 h 203"/>
              <a:gd name="T12" fmla="*/ 77 w 203"/>
              <a:gd name="T13" fmla="*/ 155 h 203"/>
              <a:gd name="T14" fmla="*/ 203 w 203"/>
              <a:gd name="T15" fmla="*/ 203 h 203"/>
              <a:gd name="T16" fmla="*/ 203 w 203"/>
              <a:gd name="T17" fmla="*/ 108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3" h="203">
                <a:moveTo>
                  <a:pt x="203" y="108"/>
                </a:moveTo>
                <a:cubicBezTo>
                  <a:pt x="176" y="105"/>
                  <a:pt x="150" y="94"/>
                  <a:pt x="129" y="74"/>
                </a:cubicBezTo>
                <a:cubicBezTo>
                  <a:pt x="109" y="53"/>
                  <a:pt x="98" y="27"/>
                  <a:pt x="95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45"/>
                  <a:pt x="18" y="89"/>
                  <a:pt x="48" y="126"/>
                </a:cubicBezTo>
                <a:cubicBezTo>
                  <a:pt x="40" y="162"/>
                  <a:pt x="40" y="162"/>
                  <a:pt x="40" y="162"/>
                </a:cubicBezTo>
                <a:cubicBezTo>
                  <a:pt x="77" y="155"/>
                  <a:pt x="77" y="155"/>
                  <a:pt x="77" y="155"/>
                </a:cubicBezTo>
                <a:cubicBezTo>
                  <a:pt x="114" y="185"/>
                  <a:pt x="158" y="201"/>
                  <a:pt x="203" y="203"/>
                </a:cubicBezTo>
                <a:lnTo>
                  <a:pt x="203" y="108"/>
                </a:lnTo>
                <a:close/>
              </a:path>
            </a:pathLst>
          </a:custGeom>
          <a:gradFill>
            <a:gsLst>
              <a:gs pos="100000">
                <a:srgbClr val="BF2869">
                  <a:alpha val="93000"/>
                </a:srgbClr>
              </a:gs>
              <a:gs pos="0">
                <a:srgbClr val="6F172E"/>
              </a:gs>
            </a:gsLst>
            <a:lin ang="1200000" scaled="0"/>
          </a:gradFill>
          <a:ln w="25400">
            <a:solidFill>
              <a:srgbClr val="FFFFFF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8" name="Freeform 8"/>
          <p:cNvSpPr/>
          <p:nvPr/>
        </p:nvSpPr>
        <p:spPr bwMode="auto">
          <a:xfrm>
            <a:off x="6166111" y="2089388"/>
            <a:ext cx="1351933" cy="1358107"/>
          </a:xfrm>
          <a:custGeom>
            <a:avLst/>
            <a:gdLst>
              <a:gd name="T0" fmla="*/ 127 w 202"/>
              <a:gd name="T1" fmla="*/ 50 h 203"/>
              <a:gd name="T2" fmla="*/ 0 w 202"/>
              <a:gd name="T3" fmla="*/ 0 h 203"/>
              <a:gd name="T4" fmla="*/ 0 w 202"/>
              <a:gd name="T5" fmla="*/ 96 h 203"/>
              <a:gd name="T6" fmla="*/ 73 w 202"/>
              <a:gd name="T7" fmla="*/ 130 h 203"/>
              <a:gd name="T8" fmla="*/ 107 w 202"/>
              <a:gd name="T9" fmla="*/ 203 h 203"/>
              <a:gd name="T10" fmla="*/ 202 w 202"/>
              <a:gd name="T11" fmla="*/ 203 h 203"/>
              <a:gd name="T12" fmla="*/ 156 w 202"/>
              <a:gd name="T13" fmla="*/ 79 h 203"/>
              <a:gd name="T14" fmla="*/ 163 w 202"/>
              <a:gd name="T15" fmla="*/ 42 h 203"/>
              <a:gd name="T16" fmla="*/ 127 w 202"/>
              <a:gd name="T17" fmla="*/ 5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2" h="203">
                <a:moveTo>
                  <a:pt x="127" y="50"/>
                </a:moveTo>
                <a:cubicBezTo>
                  <a:pt x="90" y="19"/>
                  <a:pt x="45" y="3"/>
                  <a:pt x="0" y="0"/>
                </a:cubicBezTo>
                <a:cubicBezTo>
                  <a:pt x="0" y="96"/>
                  <a:pt x="0" y="96"/>
                  <a:pt x="0" y="96"/>
                </a:cubicBezTo>
                <a:cubicBezTo>
                  <a:pt x="26" y="98"/>
                  <a:pt x="53" y="109"/>
                  <a:pt x="73" y="130"/>
                </a:cubicBezTo>
                <a:cubicBezTo>
                  <a:pt x="94" y="150"/>
                  <a:pt x="105" y="177"/>
                  <a:pt x="107" y="203"/>
                </a:cubicBezTo>
                <a:cubicBezTo>
                  <a:pt x="202" y="203"/>
                  <a:pt x="202" y="203"/>
                  <a:pt x="202" y="203"/>
                </a:cubicBezTo>
                <a:cubicBezTo>
                  <a:pt x="200" y="159"/>
                  <a:pt x="185" y="115"/>
                  <a:pt x="156" y="79"/>
                </a:cubicBezTo>
                <a:cubicBezTo>
                  <a:pt x="163" y="42"/>
                  <a:pt x="163" y="42"/>
                  <a:pt x="163" y="42"/>
                </a:cubicBezTo>
                <a:lnTo>
                  <a:pt x="127" y="50"/>
                </a:lnTo>
                <a:close/>
              </a:path>
            </a:pathLst>
          </a:custGeom>
          <a:gradFill>
            <a:gsLst>
              <a:gs pos="100000">
                <a:srgbClr val="BF2869">
                  <a:alpha val="93000"/>
                </a:srgbClr>
              </a:gs>
              <a:gs pos="0">
                <a:srgbClr val="6F172E"/>
              </a:gs>
            </a:gsLst>
            <a:lin ang="1200000" scaled="0"/>
          </a:gradFill>
          <a:ln w="25400">
            <a:solidFill>
              <a:srgbClr val="FFFFFF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9" name="Freeform 9"/>
          <p:cNvSpPr/>
          <p:nvPr/>
        </p:nvSpPr>
        <p:spPr bwMode="auto">
          <a:xfrm>
            <a:off x="6166111" y="3581541"/>
            <a:ext cx="1351933" cy="1358107"/>
          </a:xfrm>
          <a:custGeom>
            <a:avLst/>
            <a:gdLst>
              <a:gd name="T0" fmla="*/ 107 w 202"/>
              <a:gd name="T1" fmla="*/ 0 h 203"/>
              <a:gd name="T2" fmla="*/ 73 w 202"/>
              <a:gd name="T3" fmla="*/ 74 h 203"/>
              <a:gd name="T4" fmla="*/ 0 w 202"/>
              <a:gd name="T5" fmla="*/ 108 h 203"/>
              <a:gd name="T6" fmla="*/ 0 w 202"/>
              <a:gd name="T7" fmla="*/ 203 h 203"/>
              <a:gd name="T8" fmla="*/ 123 w 202"/>
              <a:gd name="T9" fmla="*/ 157 h 203"/>
              <a:gd name="T10" fmla="*/ 161 w 202"/>
              <a:gd name="T11" fmla="*/ 164 h 203"/>
              <a:gd name="T12" fmla="*/ 153 w 202"/>
              <a:gd name="T13" fmla="*/ 127 h 203"/>
              <a:gd name="T14" fmla="*/ 202 w 202"/>
              <a:gd name="T15" fmla="*/ 0 h 203"/>
              <a:gd name="T16" fmla="*/ 107 w 202"/>
              <a:gd name="T17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2" h="203">
                <a:moveTo>
                  <a:pt x="107" y="0"/>
                </a:moveTo>
                <a:cubicBezTo>
                  <a:pt x="105" y="27"/>
                  <a:pt x="93" y="53"/>
                  <a:pt x="73" y="74"/>
                </a:cubicBezTo>
                <a:cubicBezTo>
                  <a:pt x="53" y="94"/>
                  <a:pt x="26" y="105"/>
                  <a:pt x="0" y="108"/>
                </a:cubicBezTo>
                <a:cubicBezTo>
                  <a:pt x="0" y="203"/>
                  <a:pt x="0" y="203"/>
                  <a:pt x="0" y="203"/>
                </a:cubicBezTo>
                <a:cubicBezTo>
                  <a:pt x="44" y="201"/>
                  <a:pt x="87" y="186"/>
                  <a:pt x="123" y="157"/>
                </a:cubicBezTo>
                <a:cubicBezTo>
                  <a:pt x="161" y="164"/>
                  <a:pt x="161" y="164"/>
                  <a:pt x="161" y="164"/>
                </a:cubicBezTo>
                <a:cubicBezTo>
                  <a:pt x="153" y="127"/>
                  <a:pt x="153" y="127"/>
                  <a:pt x="153" y="127"/>
                </a:cubicBezTo>
                <a:cubicBezTo>
                  <a:pt x="184" y="90"/>
                  <a:pt x="200" y="46"/>
                  <a:pt x="202" y="0"/>
                </a:cubicBezTo>
                <a:lnTo>
                  <a:pt x="107" y="0"/>
                </a:lnTo>
                <a:close/>
              </a:path>
            </a:pathLst>
          </a:custGeom>
          <a:gradFill>
            <a:gsLst>
              <a:gs pos="100000">
                <a:srgbClr val="BF2869">
                  <a:alpha val="93000"/>
                </a:srgbClr>
              </a:gs>
              <a:gs pos="0">
                <a:srgbClr val="6F172E"/>
              </a:gs>
            </a:gsLst>
            <a:lin ang="1200000" scaled="0"/>
          </a:gradFill>
          <a:ln w="25400">
            <a:solidFill>
              <a:srgbClr val="FFFFFF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83" name="矩形 3"/>
          <p:cNvSpPr>
            <a:spLocks noChangeArrowheads="1"/>
          </p:cNvSpPr>
          <p:nvPr/>
        </p:nvSpPr>
        <p:spPr bwMode="auto">
          <a:xfrm>
            <a:off x="5534992" y="3037465"/>
            <a:ext cx="10952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kern="100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anose="020B0806030902050204" pitchFamily="34" charset="0"/>
              </a:rPr>
              <a:t>关键</a:t>
            </a:r>
            <a:endParaRPr lang="en-US" altLang="zh-CN" sz="2800" b="1" kern="100" dirty="0">
              <a:solidFill>
                <a:srgbClr val="A823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Impact" panose="020B0806030902050204" pitchFamily="34" charset="0"/>
            </a:endParaRPr>
          </a:p>
          <a:p>
            <a:pPr algn="ctr"/>
            <a:r>
              <a:rPr lang="zh-CN" altLang="en-US" sz="2800" b="1" kern="100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anose="020B0806030902050204" pitchFamily="34" charset="0"/>
              </a:rPr>
              <a:t>技术</a:t>
            </a:r>
          </a:p>
        </p:txBody>
      </p:sp>
      <p:sp>
        <p:nvSpPr>
          <p:cNvPr id="84" name="TextBox 17"/>
          <p:cNvSpPr txBox="1"/>
          <p:nvPr/>
        </p:nvSpPr>
        <p:spPr>
          <a:xfrm>
            <a:off x="5025557" y="2453326"/>
            <a:ext cx="477871" cy="630227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TextBox 18"/>
          <p:cNvSpPr txBox="1"/>
          <p:nvPr/>
        </p:nvSpPr>
        <p:spPr>
          <a:xfrm>
            <a:off x="6714696" y="2453327"/>
            <a:ext cx="442605" cy="630227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TextBox 19"/>
          <p:cNvSpPr txBox="1"/>
          <p:nvPr/>
        </p:nvSpPr>
        <p:spPr>
          <a:xfrm>
            <a:off x="5030922" y="3967404"/>
            <a:ext cx="461841" cy="630227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TextBox 19"/>
          <p:cNvSpPr txBox="1"/>
          <p:nvPr/>
        </p:nvSpPr>
        <p:spPr>
          <a:xfrm>
            <a:off x="6684149" y="3967404"/>
            <a:ext cx="503519" cy="630227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443892" y="1648386"/>
            <a:ext cx="32209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Hyperledger Fabric</a:t>
            </a:r>
            <a:endParaRPr lang="zh-CN" altLang="en-US" sz="2400" b="1" dirty="0">
              <a:solidFill>
                <a:srgbClr val="A823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748512" y="1648386"/>
            <a:ext cx="30542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Omnibasis</a:t>
            </a:r>
            <a:endParaRPr lang="zh-CN" altLang="en-US" sz="2400" b="1" dirty="0">
              <a:solidFill>
                <a:srgbClr val="A823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748512" y="2081025"/>
            <a:ext cx="2229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基于区块链为您的业务提供云操作系统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162609" y="3880134"/>
            <a:ext cx="3894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Hyperledger Transact</a:t>
            </a:r>
            <a:endParaRPr lang="zh-CN" altLang="en-US" sz="2400" b="1" dirty="0">
              <a:solidFill>
                <a:srgbClr val="A823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1443892" y="4312773"/>
            <a:ext cx="3054265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Hyperledger Composer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组块化的进化版。</a:t>
            </a:r>
          </a:p>
        </p:txBody>
      </p:sp>
      <p:sp>
        <p:nvSpPr>
          <p:cNvPr id="94" name="矩形 93"/>
          <p:cNvSpPr/>
          <p:nvPr/>
        </p:nvSpPr>
        <p:spPr>
          <a:xfrm>
            <a:off x="7748512" y="3661418"/>
            <a:ext cx="40499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 Blockchain Extension</a:t>
            </a:r>
            <a:endParaRPr lang="zh-CN" altLang="en-US" sz="2400" b="1" dirty="0">
              <a:solidFill>
                <a:srgbClr val="A823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748512" y="4312773"/>
            <a:ext cx="3054265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code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的区块链开发平台，可对接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fabric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2" name="矩形 3"/>
          <p:cNvSpPr>
            <a:spLocks noChangeArrowheads="1"/>
          </p:cNvSpPr>
          <p:nvPr/>
        </p:nvSpPr>
        <p:spPr bwMode="auto">
          <a:xfrm>
            <a:off x="798575" y="176768"/>
            <a:ext cx="4622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anose="020B0806030902050204" pitchFamily="34" charset="0"/>
              </a:rPr>
              <a:t>关键技术</a:t>
            </a:r>
          </a:p>
        </p:txBody>
      </p:sp>
      <p:sp>
        <p:nvSpPr>
          <p:cNvPr id="23" name="等腰三角形 22"/>
          <p:cNvSpPr/>
          <p:nvPr/>
        </p:nvSpPr>
        <p:spPr>
          <a:xfrm rot="5400000">
            <a:off x="310761" y="267452"/>
            <a:ext cx="396547" cy="341851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矩形 92">
            <a:extLst>
              <a:ext uri="{FF2B5EF4-FFF2-40B4-BE49-F238E27FC236}">
                <a16:creationId xmlns:a16="http://schemas.microsoft.com/office/drawing/2014/main" id="{D4AF6BF4-567E-437E-A1F3-B9298A2102A8}"/>
              </a:ext>
            </a:extLst>
          </p:cNvPr>
          <p:cNvSpPr/>
          <p:nvPr/>
        </p:nvSpPr>
        <p:spPr>
          <a:xfrm>
            <a:off x="1466449" y="2110051"/>
            <a:ext cx="3054265" cy="1286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Hyperledger</a:t>
            </a:r>
            <a:r>
              <a:rPr lang="zh-CN" altLang="en-US" dirty="0"/>
              <a:t>：超级账本，是首个面向企业应用场景的分布式账本平台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L -0.0681 -2.22222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12148 -3.7037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6" presetClass="emph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26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76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26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63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13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63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799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5" grpId="2" animBg="1"/>
      <p:bldP spid="46" grpId="0" animBg="1"/>
      <p:bldP spid="47" grpId="0" animBg="1"/>
      <p:bldP spid="48" grpId="0" animBg="1"/>
      <p:bldP spid="49" grpId="0" animBg="1"/>
      <p:bldP spid="83" grpId="0"/>
      <p:bldP spid="84" grpId="0"/>
      <p:bldP spid="85" grpId="0"/>
      <p:bldP spid="86" grpId="0"/>
      <p:bldP spid="87" grpId="0"/>
      <p:bldP spid="88" grpId="0"/>
      <p:bldP spid="90" grpId="0"/>
      <p:bldP spid="91" grpId="0"/>
      <p:bldP spid="92" grpId="0"/>
      <p:bldP spid="93" grpId="0"/>
      <p:bldP spid="94" grpId="0"/>
      <p:bldP spid="95" grpId="0"/>
      <p:bldP spid="22" grpId="0"/>
      <p:bldP spid="22" grpId="1"/>
      <p:bldP spid="23" grpId="0" animBg="1"/>
      <p:bldP spid="23" grpId="1" animBg="1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81"/>
          <a:stretch>
            <a:fillRect/>
          </a:stretch>
        </p:blipFill>
        <p:spPr>
          <a:xfrm rot="5400000">
            <a:off x="-1930064" y="1863021"/>
            <a:ext cx="6906032" cy="308400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79878" y="778123"/>
            <a:ext cx="6890246" cy="5334001"/>
          </a:xfrm>
          <a:prstGeom prst="rect">
            <a:avLst/>
          </a:prstGeom>
        </p:spPr>
      </p:pic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4443858" y="2376306"/>
            <a:ext cx="71371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6000" b="1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14" name="Freeform 5"/>
          <p:cNvSpPr/>
          <p:nvPr/>
        </p:nvSpPr>
        <p:spPr bwMode="auto">
          <a:xfrm>
            <a:off x="2518134" y="2164916"/>
            <a:ext cx="2184406" cy="2480218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gradFill>
            <a:gsLst>
              <a:gs pos="100000">
                <a:srgbClr val="BF2869">
                  <a:alpha val="93000"/>
                </a:srgbClr>
              </a:gs>
              <a:gs pos="0">
                <a:srgbClr val="6F172E"/>
              </a:gs>
            </a:gsLst>
            <a:lin ang="1200000" scaled="0"/>
          </a:gradFill>
          <a:ln w="25400">
            <a:solidFill>
              <a:schemeClr val="bg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4" name="Freeform 5"/>
          <p:cNvSpPr/>
          <p:nvPr/>
        </p:nvSpPr>
        <p:spPr bwMode="auto">
          <a:xfrm>
            <a:off x="2259196" y="1870912"/>
            <a:ext cx="2702282" cy="3068225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noFill/>
          <a:ln w="12700">
            <a:solidFill>
              <a:srgbClr val="A82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2938806" y="2273845"/>
            <a:ext cx="134306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12000" b="1" dirty="0">
                <a:solidFill>
                  <a:schemeClr val="bg1"/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4</a:t>
            </a:r>
            <a:endParaRPr lang="zh-CN" altLang="en-US" sz="12000" b="1" dirty="0">
              <a:solidFill>
                <a:schemeClr val="bg1"/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2691105" y="3895778"/>
            <a:ext cx="18384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FOUR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>
            <a:off x="5039913" y="5767890"/>
            <a:ext cx="664374" cy="572736"/>
          </a:xfrm>
          <a:prstGeom prst="triangle">
            <a:avLst/>
          </a:prstGeom>
          <a:noFill/>
          <a:ln w="12700">
            <a:solidFill>
              <a:srgbClr val="A82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34896 -4.07407E-6 " pathEditMode="relative" rAng="0" ptsTypes="AA">
                                      <p:cBhvr>
                                        <p:cTn id="52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4" grpId="0" animBg="1"/>
      <p:bldP spid="14" grpId="1" animBg="1"/>
      <p:bldP spid="14" grpId="2" animBg="1"/>
      <p:bldP spid="24" grpId="0" animBg="1"/>
      <p:bldP spid="24" grpId="1" animBg="1"/>
      <p:bldP spid="24" grpId="2" animBg="1"/>
      <p:bldP spid="26" grpId="0"/>
      <p:bldP spid="26" grpId="1"/>
      <p:bldP spid="26" grpId="2"/>
      <p:bldP spid="16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3"/>
          <p:cNvSpPr>
            <a:spLocks noChangeArrowheads="1"/>
          </p:cNvSpPr>
          <p:nvPr/>
        </p:nvSpPr>
        <p:spPr bwMode="auto">
          <a:xfrm>
            <a:off x="798575" y="176768"/>
            <a:ext cx="4622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anose="020B0806030902050204" pitchFamily="34" charset="0"/>
              </a:rPr>
              <a:t>研究成果：主页</a:t>
            </a:r>
          </a:p>
        </p:txBody>
      </p:sp>
      <p:sp>
        <p:nvSpPr>
          <p:cNvPr id="23" name="等腰三角形 22"/>
          <p:cNvSpPr/>
          <p:nvPr/>
        </p:nvSpPr>
        <p:spPr>
          <a:xfrm rot="5400000">
            <a:off x="310761" y="267452"/>
            <a:ext cx="396547" cy="341851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7AB64-6834-49AF-BB47-0B4C3A87F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28" y="1674047"/>
            <a:ext cx="11740972" cy="5183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73EBF-F9CE-4CF6-9F0F-2DB71D74A085}"/>
              </a:ext>
            </a:extLst>
          </p:cNvPr>
          <p:cNvSpPr txBox="1"/>
          <p:nvPr/>
        </p:nvSpPr>
        <p:spPr>
          <a:xfrm>
            <a:off x="679960" y="1034020"/>
            <a:ext cx="5078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https://covid19donatechain.on.omnibasis.com/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53EE1-314C-4935-A01B-A983AD945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2756" y="118835"/>
            <a:ext cx="1853815" cy="1896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L -0.0681 -2.22222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12148 -3.7037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 animBg="1"/>
      <p:bldP spid="2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3"/>
          <p:cNvSpPr>
            <a:spLocks noChangeArrowheads="1"/>
          </p:cNvSpPr>
          <p:nvPr/>
        </p:nvSpPr>
        <p:spPr bwMode="auto">
          <a:xfrm>
            <a:off x="798575" y="176768"/>
            <a:ext cx="4622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anose="020B0806030902050204" pitchFamily="34" charset="0"/>
              </a:rPr>
              <a:t>研究成果：项目页</a:t>
            </a:r>
          </a:p>
        </p:txBody>
      </p:sp>
      <p:sp>
        <p:nvSpPr>
          <p:cNvPr id="23" name="等腰三角形 22"/>
          <p:cNvSpPr/>
          <p:nvPr/>
        </p:nvSpPr>
        <p:spPr>
          <a:xfrm rot="5400000">
            <a:off x="310761" y="267452"/>
            <a:ext cx="396547" cy="341851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06C4E4-F951-4DB2-B40D-961BDC3D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504" y="827928"/>
            <a:ext cx="7880991" cy="596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1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L -0.0681 -2.22222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12148 -3.7037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 animBg="1"/>
      <p:bldP spid="2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3"/>
          <p:cNvSpPr>
            <a:spLocks noChangeArrowheads="1"/>
          </p:cNvSpPr>
          <p:nvPr/>
        </p:nvSpPr>
        <p:spPr bwMode="auto">
          <a:xfrm>
            <a:off x="798575" y="176768"/>
            <a:ext cx="4622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anose="020B0806030902050204" pitchFamily="34" charset="0"/>
              </a:rPr>
              <a:t>研究成果：捐赠物资定义</a:t>
            </a:r>
          </a:p>
        </p:txBody>
      </p:sp>
      <p:sp>
        <p:nvSpPr>
          <p:cNvPr id="23" name="等腰三角形 22"/>
          <p:cNvSpPr/>
          <p:nvPr/>
        </p:nvSpPr>
        <p:spPr>
          <a:xfrm rot="5400000">
            <a:off x="310761" y="267452"/>
            <a:ext cx="396547" cy="341851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DC688-8EAF-4209-AEAF-4D094F0EE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34" y="1322240"/>
            <a:ext cx="11219933" cy="421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6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L -0.0681 -2.22222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111E-6 L 0.12148 1.11111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 animBg="1"/>
      <p:bldP spid="2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3"/>
          <p:cNvSpPr>
            <a:spLocks noChangeArrowheads="1"/>
          </p:cNvSpPr>
          <p:nvPr/>
        </p:nvSpPr>
        <p:spPr bwMode="auto">
          <a:xfrm>
            <a:off x="576633" y="176767"/>
            <a:ext cx="4874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anose="020B0806030902050204" pitchFamily="34" charset="0"/>
              </a:rPr>
              <a:t>研究成果：</a:t>
            </a:r>
            <a:r>
              <a:rPr lang="en-US" altLang="zh-CN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anose="020B0806030902050204" pitchFamily="34" charset="0"/>
              </a:rPr>
              <a:t>N95</a:t>
            </a:r>
            <a:r>
              <a: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anose="020B0806030902050204" pitchFamily="34" charset="0"/>
              </a:rPr>
              <a:t>口罩上链信息</a:t>
            </a:r>
          </a:p>
        </p:txBody>
      </p:sp>
      <p:sp>
        <p:nvSpPr>
          <p:cNvPr id="23" name="等腰三角形 22"/>
          <p:cNvSpPr/>
          <p:nvPr/>
        </p:nvSpPr>
        <p:spPr>
          <a:xfrm rot="5400000">
            <a:off x="310761" y="267452"/>
            <a:ext cx="396547" cy="341851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886DE7-61D4-424E-8E17-7CCC282C1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6391"/>
            <a:ext cx="12192000" cy="598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7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L -0.0681 -2.22222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111E-6 L 0.12148 1.11111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 animBg="1"/>
      <p:bldP spid="2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3"/>
          <p:cNvSpPr>
            <a:spLocks noChangeArrowheads="1"/>
          </p:cNvSpPr>
          <p:nvPr/>
        </p:nvSpPr>
        <p:spPr bwMode="auto">
          <a:xfrm>
            <a:off x="576633" y="176767"/>
            <a:ext cx="4874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anose="020B0806030902050204" pitchFamily="34" charset="0"/>
              </a:rPr>
              <a:t>研究成果：交易信息</a:t>
            </a:r>
          </a:p>
        </p:txBody>
      </p:sp>
      <p:sp>
        <p:nvSpPr>
          <p:cNvPr id="23" name="等腰三角形 22"/>
          <p:cNvSpPr/>
          <p:nvPr/>
        </p:nvSpPr>
        <p:spPr>
          <a:xfrm rot="5400000">
            <a:off x="310761" y="267452"/>
            <a:ext cx="396547" cy="341851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3BE36C-B413-4452-A054-1F92806E3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9" y="699987"/>
            <a:ext cx="7972059" cy="624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L -0.0681 -2.22222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111E-6 L 0.12148 1.11111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 animBg="1"/>
      <p:bldP spid="2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81"/>
          <a:stretch>
            <a:fillRect/>
          </a:stretch>
        </p:blipFill>
        <p:spPr>
          <a:xfrm rot="5400000">
            <a:off x="-1930064" y="1863021"/>
            <a:ext cx="6906032" cy="308400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79878" y="778123"/>
            <a:ext cx="6890246" cy="5334001"/>
          </a:xfrm>
          <a:prstGeom prst="rect">
            <a:avLst/>
          </a:prstGeom>
        </p:spPr>
      </p:pic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5382150" y="2340583"/>
            <a:ext cx="71371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r>
              <a:rPr lang="zh-CN" altLang="en-US" sz="6000" b="1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14" name="Freeform 5"/>
          <p:cNvSpPr/>
          <p:nvPr/>
        </p:nvSpPr>
        <p:spPr bwMode="auto">
          <a:xfrm>
            <a:off x="2518134" y="2164916"/>
            <a:ext cx="2184406" cy="2480218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gradFill>
            <a:gsLst>
              <a:gs pos="100000">
                <a:srgbClr val="BF2869">
                  <a:alpha val="93000"/>
                </a:srgbClr>
              </a:gs>
              <a:gs pos="0">
                <a:srgbClr val="6F172E"/>
              </a:gs>
            </a:gsLst>
            <a:lin ang="1200000" scaled="0"/>
          </a:gradFill>
          <a:ln w="25400">
            <a:solidFill>
              <a:schemeClr val="bg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4" name="Freeform 5"/>
          <p:cNvSpPr/>
          <p:nvPr/>
        </p:nvSpPr>
        <p:spPr bwMode="auto">
          <a:xfrm>
            <a:off x="2259196" y="1870912"/>
            <a:ext cx="2702282" cy="3068225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noFill/>
          <a:ln w="12700">
            <a:solidFill>
              <a:srgbClr val="A82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2938806" y="2273845"/>
            <a:ext cx="134306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12000" b="1" dirty="0">
                <a:solidFill>
                  <a:schemeClr val="bg1"/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5</a:t>
            </a:r>
            <a:endParaRPr lang="zh-CN" altLang="en-US" sz="12000" b="1" dirty="0">
              <a:solidFill>
                <a:schemeClr val="bg1"/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2691105" y="3895778"/>
            <a:ext cx="18384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FIVE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>
            <a:off x="5039913" y="5767890"/>
            <a:ext cx="664374" cy="572736"/>
          </a:xfrm>
          <a:prstGeom prst="triangle">
            <a:avLst/>
          </a:prstGeom>
          <a:noFill/>
          <a:ln w="12700">
            <a:solidFill>
              <a:srgbClr val="A82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34896 -4.07407E-6 " pathEditMode="relative" rAng="0" ptsTypes="AA">
                                      <p:cBhvr>
                                        <p:cTn id="52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4" grpId="0" animBg="1"/>
      <p:bldP spid="14" grpId="1" animBg="1"/>
      <p:bldP spid="14" grpId="2" animBg="1"/>
      <p:bldP spid="24" grpId="0" animBg="1"/>
      <p:bldP spid="24" grpId="1" animBg="1"/>
      <p:bldP spid="24" grpId="2" animBg="1"/>
      <p:bldP spid="26" grpId="0"/>
      <p:bldP spid="26" grpId="1"/>
      <p:bldP spid="26" grpId="2"/>
      <p:bldP spid="16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"/>
          <p:cNvSpPr>
            <a:spLocks noEditPoints="1"/>
          </p:cNvSpPr>
          <p:nvPr/>
        </p:nvSpPr>
        <p:spPr bwMode="auto">
          <a:xfrm>
            <a:off x="4474815" y="4561881"/>
            <a:ext cx="818097" cy="671081"/>
          </a:xfrm>
          <a:custGeom>
            <a:avLst/>
            <a:gdLst>
              <a:gd name="T0" fmla="*/ 310 w 563"/>
              <a:gd name="T1" fmla="*/ 372 h 461"/>
              <a:gd name="T2" fmla="*/ 321 w 563"/>
              <a:gd name="T3" fmla="*/ 370 h 461"/>
              <a:gd name="T4" fmla="*/ 552 w 563"/>
              <a:gd name="T5" fmla="*/ 248 h 461"/>
              <a:gd name="T6" fmla="*/ 559 w 563"/>
              <a:gd name="T7" fmla="*/ 226 h 461"/>
              <a:gd name="T8" fmla="*/ 537 w 563"/>
              <a:gd name="T9" fmla="*/ 220 h 461"/>
              <a:gd name="T10" fmla="*/ 311 w 563"/>
              <a:gd name="T11" fmla="*/ 339 h 461"/>
              <a:gd name="T12" fmla="*/ 59 w 563"/>
              <a:gd name="T13" fmla="*/ 285 h 461"/>
              <a:gd name="T14" fmla="*/ 38 w 563"/>
              <a:gd name="T15" fmla="*/ 253 h 461"/>
              <a:gd name="T16" fmla="*/ 71 w 563"/>
              <a:gd name="T17" fmla="*/ 232 h 461"/>
              <a:gd name="T18" fmla="*/ 313 w 563"/>
              <a:gd name="T19" fmla="*/ 283 h 461"/>
              <a:gd name="T20" fmla="*/ 321 w 563"/>
              <a:gd name="T21" fmla="*/ 281 h 461"/>
              <a:gd name="T22" fmla="*/ 552 w 563"/>
              <a:gd name="T23" fmla="*/ 159 h 461"/>
              <a:gd name="T24" fmla="*/ 559 w 563"/>
              <a:gd name="T25" fmla="*/ 138 h 461"/>
              <a:gd name="T26" fmla="*/ 537 w 563"/>
              <a:gd name="T27" fmla="*/ 131 h 461"/>
              <a:gd name="T28" fmla="*/ 310 w 563"/>
              <a:gd name="T29" fmla="*/ 251 h 461"/>
              <a:gd name="T30" fmla="*/ 59 w 563"/>
              <a:gd name="T31" fmla="*/ 197 h 461"/>
              <a:gd name="T32" fmla="*/ 38 w 563"/>
              <a:gd name="T33" fmla="*/ 164 h 461"/>
              <a:gd name="T34" fmla="*/ 71 w 563"/>
              <a:gd name="T35" fmla="*/ 143 h 461"/>
              <a:gd name="T36" fmla="*/ 298 w 563"/>
              <a:gd name="T37" fmla="*/ 191 h 461"/>
              <a:gd name="T38" fmla="*/ 306 w 563"/>
              <a:gd name="T39" fmla="*/ 189 h 461"/>
              <a:gd name="T40" fmla="*/ 538 w 563"/>
              <a:gd name="T41" fmla="*/ 69 h 461"/>
              <a:gd name="T42" fmla="*/ 535 w 563"/>
              <a:gd name="T43" fmla="*/ 48 h 461"/>
              <a:gd name="T44" fmla="*/ 310 w 563"/>
              <a:gd name="T45" fmla="*/ 4 h 461"/>
              <a:gd name="T46" fmla="*/ 249 w 563"/>
              <a:gd name="T47" fmla="*/ 12 h 461"/>
              <a:gd name="T48" fmla="*/ 41 w 563"/>
              <a:gd name="T49" fmla="*/ 114 h 461"/>
              <a:gd name="T50" fmla="*/ 33 w 563"/>
              <a:gd name="T51" fmla="*/ 119 h 461"/>
              <a:gd name="T52" fmla="*/ 7 w 563"/>
              <a:gd name="T53" fmla="*/ 157 h 461"/>
              <a:gd name="T54" fmla="*/ 25 w 563"/>
              <a:gd name="T55" fmla="*/ 214 h 461"/>
              <a:gd name="T56" fmla="*/ 7 w 563"/>
              <a:gd name="T57" fmla="*/ 246 h 461"/>
              <a:gd name="T58" fmla="*/ 25 w 563"/>
              <a:gd name="T59" fmla="*/ 303 h 461"/>
              <a:gd name="T60" fmla="*/ 7 w 563"/>
              <a:gd name="T61" fmla="*/ 335 h 461"/>
              <a:gd name="T62" fmla="*/ 52 w 563"/>
              <a:gd name="T63" fmla="*/ 405 h 461"/>
              <a:gd name="T64" fmla="*/ 311 w 563"/>
              <a:gd name="T65" fmla="*/ 460 h 461"/>
              <a:gd name="T66" fmla="*/ 321 w 563"/>
              <a:gd name="T67" fmla="*/ 459 h 461"/>
              <a:gd name="T68" fmla="*/ 552 w 563"/>
              <a:gd name="T69" fmla="*/ 337 h 461"/>
              <a:gd name="T70" fmla="*/ 559 w 563"/>
              <a:gd name="T71" fmla="*/ 315 h 461"/>
              <a:gd name="T72" fmla="*/ 537 w 563"/>
              <a:gd name="T73" fmla="*/ 308 h 461"/>
              <a:gd name="T74" fmla="*/ 310 w 563"/>
              <a:gd name="T75" fmla="*/ 428 h 461"/>
              <a:gd name="T76" fmla="*/ 59 w 563"/>
              <a:gd name="T77" fmla="*/ 374 h 461"/>
              <a:gd name="T78" fmla="*/ 38 w 563"/>
              <a:gd name="T79" fmla="*/ 341 h 461"/>
              <a:gd name="T80" fmla="*/ 71 w 563"/>
              <a:gd name="T81" fmla="*/ 320 h 461"/>
              <a:gd name="T82" fmla="*/ 310 w 563"/>
              <a:gd name="T83" fmla="*/ 372 h 461"/>
              <a:gd name="T84" fmla="*/ 296 w 563"/>
              <a:gd name="T85" fmla="*/ 57 h 461"/>
              <a:gd name="T86" fmla="*/ 404 w 563"/>
              <a:gd name="T87" fmla="*/ 78 h 461"/>
              <a:gd name="T88" fmla="*/ 357 w 563"/>
              <a:gd name="T89" fmla="*/ 101 h 461"/>
              <a:gd name="T90" fmla="*/ 249 w 563"/>
              <a:gd name="T91" fmla="*/ 79 h 461"/>
              <a:gd name="T92" fmla="*/ 296 w 563"/>
              <a:gd name="T93" fmla="*/ 57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63" h="461">
                <a:moveTo>
                  <a:pt x="310" y="372"/>
                </a:moveTo>
                <a:cubicBezTo>
                  <a:pt x="314" y="372"/>
                  <a:pt x="318" y="371"/>
                  <a:pt x="321" y="370"/>
                </a:cubicBezTo>
                <a:cubicBezTo>
                  <a:pt x="552" y="248"/>
                  <a:pt x="552" y="248"/>
                  <a:pt x="552" y="248"/>
                </a:cubicBezTo>
                <a:cubicBezTo>
                  <a:pt x="560" y="244"/>
                  <a:pt x="563" y="234"/>
                  <a:pt x="559" y="226"/>
                </a:cubicBezTo>
                <a:cubicBezTo>
                  <a:pt x="555" y="218"/>
                  <a:pt x="545" y="215"/>
                  <a:pt x="537" y="220"/>
                </a:cubicBezTo>
                <a:cubicBezTo>
                  <a:pt x="311" y="339"/>
                  <a:pt x="311" y="339"/>
                  <a:pt x="311" y="339"/>
                </a:cubicBezTo>
                <a:cubicBezTo>
                  <a:pt x="59" y="285"/>
                  <a:pt x="59" y="285"/>
                  <a:pt x="59" y="285"/>
                </a:cubicBezTo>
                <a:cubicBezTo>
                  <a:pt x="44" y="282"/>
                  <a:pt x="35" y="268"/>
                  <a:pt x="38" y="253"/>
                </a:cubicBezTo>
                <a:cubicBezTo>
                  <a:pt x="41" y="238"/>
                  <a:pt x="56" y="228"/>
                  <a:pt x="71" y="232"/>
                </a:cubicBezTo>
                <a:cubicBezTo>
                  <a:pt x="71" y="232"/>
                  <a:pt x="313" y="283"/>
                  <a:pt x="313" y="283"/>
                </a:cubicBezTo>
                <a:cubicBezTo>
                  <a:pt x="316" y="283"/>
                  <a:pt x="318" y="283"/>
                  <a:pt x="321" y="281"/>
                </a:cubicBezTo>
                <a:cubicBezTo>
                  <a:pt x="552" y="159"/>
                  <a:pt x="552" y="159"/>
                  <a:pt x="552" y="159"/>
                </a:cubicBezTo>
                <a:cubicBezTo>
                  <a:pt x="560" y="155"/>
                  <a:pt x="563" y="146"/>
                  <a:pt x="559" y="138"/>
                </a:cubicBezTo>
                <a:cubicBezTo>
                  <a:pt x="555" y="130"/>
                  <a:pt x="545" y="127"/>
                  <a:pt x="537" y="131"/>
                </a:cubicBezTo>
                <a:cubicBezTo>
                  <a:pt x="310" y="251"/>
                  <a:pt x="310" y="251"/>
                  <a:pt x="310" y="251"/>
                </a:cubicBezTo>
                <a:cubicBezTo>
                  <a:pt x="59" y="197"/>
                  <a:pt x="59" y="197"/>
                  <a:pt x="59" y="197"/>
                </a:cubicBezTo>
                <a:cubicBezTo>
                  <a:pt x="44" y="194"/>
                  <a:pt x="35" y="179"/>
                  <a:pt x="38" y="164"/>
                </a:cubicBezTo>
                <a:cubicBezTo>
                  <a:pt x="41" y="149"/>
                  <a:pt x="56" y="140"/>
                  <a:pt x="71" y="143"/>
                </a:cubicBezTo>
                <a:cubicBezTo>
                  <a:pt x="71" y="143"/>
                  <a:pt x="297" y="191"/>
                  <a:pt x="298" y="191"/>
                </a:cubicBezTo>
                <a:cubicBezTo>
                  <a:pt x="301" y="191"/>
                  <a:pt x="303" y="191"/>
                  <a:pt x="306" y="189"/>
                </a:cubicBezTo>
                <a:cubicBezTo>
                  <a:pt x="306" y="189"/>
                  <a:pt x="538" y="69"/>
                  <a:pt x="538" y="69"/>
                </a:cubicBezTo>
                <a:cubicBezTo>
                  <a:pt x="554" y="61"/>
                  <a:pt x="553" y="51"/>
                  <a:pt x="535" y="48"/>
                </a:cubicBezTo>
                <a:cubicBezTo>
                  <a:pt x="310" y="4"/>
                  <a:pt x="310" y="4"/>
                  <a:pt x="310" y="4"/>
                </a:cubicBezTo>
                <a:cubicBezTo>
                  <a:pt x="292" y="0"/>
                  <a:pt x="265" y="4"/>
                  <a:pt x="249" y="12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38" y="116"/>
                  <a:pt x="35" y="118"/>
                  <a:pt x="33" y="119"/>
                </a:cubicBezTo>
                <a:cubicBezTo>
                  <a:pt x="20" y="128"/>
                  <a:pt x="10" y="141"/>
                  <a:pt x="7" y="157"/>
                </a:cubicBezTo>
                <a:cubicBezTo>
                  <a:pt x="2" y="179"/>
                  <a:pt x="10" y="200"/>
                  <a:pt x="25" y="214"/>
                </a:cubicBezTo>
                <a:cubicBezTo>
                  <a:pt x="16" y="222"/>
                  <a:pt x="9" y="233"/>
                  <a:pt x="7" y="246"/>
                </a:cubicBezTo>
                <a:cubicBezTo>
                  <a:pt x="2" y="268"/>
                  <a:pt x="10" y="289"/>
                  <a:pt x="25" y="303"/>
                </a:cubicBezTo>
                <a:cubicBezTo>
                  <a:pt x="16" y="311"/>
                  <a:pt x="9" y="322"/>
                  <a:pt x="7" y="335"/>
                </a:cubicBezTo>
                <a:cubicBezTo>
                  <a:pt x="0" y="367"/>
                  <a:pt x="20" y="399"/>
                  <a:pt x="52" y="405"/>
                </a:cubicBezTo>
                <a:cubicBezTo>
                  <a:pt x="52" y="405"/>
                  <a:pt x="310" y="461"/>
                  <a:pt x="311" y="460"/>
                </a:cubicBezTo>
                <a:cubicBezTo>
                  <a:pt x="314" y="460"/>
                  <a:pt x="318" y="460"/>
                  <a:pt x="321" y="459"/>
                </a:cubicBezTo>
                <a:cubicBezTo>
                  <a:pt x="552" y="337"/>
                  <a:pt x="552" y="337"/>
                  <a:pt x="552" y="337"/>
                </a:cubicBezTo>
                <a:cubicBezTo>
                  <a:pt x="560" y="332"/>
                  <a:pt x="563" y="323"/>
                  <a:pt x="559" y="315"/>
                </a:cubicBezTo>
                <a:cubicBezTo>
                  <a:pt x="555" y="307"/>
                  <a:pt x="545" y="304"/>
                  <a:pt x="537" y="308"/>
                </a:cubicBezTo>
                <a:cubicBezTo>
                  <a:pt x="310" y="428"/>
                  <a:pt x="310" y="428"/>
                  <a:pt x="310" y="428"/>
                </a:cubicBezTo>
                <a:cubicBezTo>
                  <a:pt x="59" y="374"/>
                  <a:pt x="59" y="374"/>
                  <a:pt x="59" y="374"/>
                </a:cubicBezTo>
                <a:cubicBezTo>
                  <a:pt x="44" y="371"/>
                  <a:pt x="35" y="356"/>
                  <a:pt x="38" y="341"/>
                </a:cubicBezTo>
                <a:cubicBezTo>
                  <a:pt x="41" y="327"/>
                  <a:pt x="56" y="317"/>
                  <a:pt x="71" y="320"/>
                </a:cubicBezTo>
                <a:cubicBezTo>
                  <a:pt x="71" y="320"/>
                  <a:pt x="309" y="372"/>
                  <a:pt x="310" y="372"/>
                </a:cubicBezTo>
                <a:close/>
                <a:moveTo>
                  <a:pt x="296" y="57"/>
                </a:moveTo>
                <a:cubicBezTo>
                  <a:pt x="404" y="78"/>
                  <a:pt x="404" y="78"/>
                  <a:pt x="404" y="78"/>
                </a:cubicBezTo>
                <a:cubicBezTo>
                  <a:pt x="357" y="101"/>
                  <a:pt x="357" y="101"/>
                  <a:pt x="357" y="101"/>
                </a:cubicBezTo>
                <a:cubicBezTo>
                  <a:pt x="249" y="79"/>
                  <a:pt x="249" y="79"/>
                  <a:pt x="249" y="79"/>
                </a:cubicBezTo>
                <a:lnTo>
                  <a:pt x="296" y="57"/>
                </a:lnTo>
                <a:close/>
              </a:path>
            </a:pathLst>
          </a:custGeom>
          <a:solidFill>
            <a:srgbClr val="A8234D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133236" y="4670532"/>
            <a:ext cx="23415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参考的主要书籍</a:t>
            </a:r>
          </a:p>
        </p:txBody>
      </p:sp>
      <p:sp>
        <p:nvSpPr>
          <p:cNvPr id="26" name="Freeform 7"/>
          <p:cNvSpPr/>
          <p:nvPr/>
        </p:nvSpPr>
        <p:spPr bwMode="auto">
          <a:xfrm>
            <a:off x="1030941" y="2292744"/>
            <a:ext cx="3349494" cy="1252077"/>
          </a:xfrm>
          <a:custGeom>
            <a:avLst/>
            <a:gdLst>
              <a:gd name="T0" fmla="*/ 987 w 9385"/>
              <a:gd name="T1" fmla="*/ 1974 h 3491"/>
              <a:gd name="T2" fmla="*/ 6935 w 9385"/>
              <a:gd name="T3" fmla="*/ 1974 h 3491"/>
              <a:gd name="T4" fmla="*/ 9212 w 9385"/>
              <a:gd name="T5" fmla="*/ 3194 h 3491"/>
              <a:gd name="T6" fmla="*/ 9385 w 9385"/>
              <a:gd name="T7" fmla="*/ 3491 h 3491"/>
              <a:gd name="T8" fmla="*/ 9385 w 9385"/>
              <a:gd name="T9" fmla="*/ 2623 h 3491"/>
              <a:gd name="T10" fmla="*/ 6386 w 9385"/>
              <a:gd name="T11" fmla="*/ 0 h 3491"/>
              <a:gd name="T12" fmla="*/ 987 w 9385"/>
              <a:gd name="T13" fmla="*/ 0 h 3491"/>
              <a:gd name="T14" fmla="*/ 0 w 9385"/>
              <a:gd name="T15" fmla="*/ 987 h 3491"/>
              <a:gd name="T16" fmla="*/ 0 w 9385"/>
              <a:gd name="T17" fmla="*/ 987 h 3491"/>
              <a:gd name="T18" fmla="*/ 987 w 9385"/>
              <a:gd name="T19" fmla="*/ 1974 h 3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85" h="3491">
                <a:moveTo>
                  <a:pt x="987" y="1974"/>
                </a:moveTo>
                <a:lnTo>
                  <a:pt x="6935" y="1974"/>
                </a:lnTo>
                <a:cubicBezTo>
                  <a:pt x="8046" y="1974"/>
                  <a:pt x="8807" y="2498"/>
                  <a:pt x="9212" y="3194"/>
                </a:cubicBezTo>
                <a:lnTo>
                  <a:pt x="9385" y="3491"/>
                </a:lnTo>
                <a:lnTo>
                  <a:pt x="9385" y="2623"/>
                </a:lnTo>
                <a:cubicBezTo>
                  <a:pt x="9385" y="1089"/>
                  <a:pt x="8339" y="0"/>
                  <a:pt x="6386" y="0"/>
                </a:cubicBezTo>
                <a:lnTo>
                  <a:pt x="987" y="0"/>
                </a:lnTo>
                <a:cubicBezTo>
                  <a:pt x="444" y="0"/>
                  <a:pt x="0" y="444"/>
                  <a:pt x="0" y="987"/>
                </a:cubicBezTo>
                <a:lnTo>
                  <a:pt x="0" y="987"/>
                </a:lnTo>
                <a:cubicBezTo>
                  <a:pt x="0" y="1530"/>
                  <a:pt x="444" y="1974"/>
                  <a:pt x="987" y="1974"/>
                </a:cubicBezTo>
                <a:close/>
              </a:path>
            </a:pathLst>
          </a:custGeom>
          <a:solidFill>
            <a:srgbClr val="A8234D"/>
          </a:solidFill>
          <a:ln w="25400">
            <a:solidFill>
              <a:srgbClr val="FFFFFF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8" name="矩形 27"/>
          <p:cNvSpPr/>
          <p:nvPr/>
        </p:nvSpPr>
        <p:spPr>
          <a:xfrm>
            <a:off x="1134980" y="2408381"/>
            <a:ext cx="62709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Freeform 8"/>
          <p:cNvSpPr/>
          <p:nvPr/>
        </p:nvSpPr>
        <p:spPr bwMode="auto">
          <a:xfrm>
            <a:off x="1030941" y="3305029"/>
            <a:ext cx="3349494" cy="1252077"/>
          </a:xfrm>
          <a:custGeom>
            <a:avLst/>
            <a:gdLst>
              <a:gd name="T0" fmla="*/ 987 w 9385"/>
              <a:gd name="T1" fmla="*/ 1973 h 3491"/>
              <a:gd name="T2" fmla="*/ 6935 w 9385"/>
              <a:gd name="T3" fmla="*/ 1973 h 3491"/>
              <a:gd name="T4" fmla="*/ 9212 w 9385"/>
              <a:gd name="T5" fmla="*/ 3193 h 3491"/>
              <a:gd name="T6" fmla="*/ 9385 w 9385"/>
              <a:gd name="T7" fmla="*/ 3491 h 3491"/>
              <a:gd name="T8" fmla="*/ 9385 w 9385"/>
              <a:gd name="T9" fmla="*/ 2623 h 3491"/>
              <a:gd name="T10" fmla="*/ 6386 w 9385"/>
              <a:gd name="T11" fmla="*/ 0 h 3491"/>
              <a:gd name="T12" fmla="*/ 987 w 9385"/>
              <a:gd name="T13" fmla="*/ 0 h 3491"/>
              <a:gd name="T14" fmla="*/ 0 w 9385"/>
              <a:gd name="T15" fmla="*/ 986 h 3491"/>
              <a:gd name="T16" fmla="*/ 0 w 9385"/>
              <a:gd name="T17" fmla="*/ 986 h 3491"/>
              <a:gd name="T18" fmla="*/ 987 w 9385"/>
              <a:gd name="T19" fmla="*/ 1973 h 3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85" h="3491">
                <a:moveTo>
                  <a:pt x="987" y="1973"/>
                </a:moveTo>
                <a:lnTo>
                  <a:pt x="6935" y="1973"/>
                </a:lnTo>
                <a:cubicBezTo>
                  <a:pt x="8046" y="1973"/>
                  <a:pt x="8807" y="2497"/>
                  <a:pt x="9212" y="3193"/>
                </a:cubicBezTo>
                <a:lnTo>
                  <a:pt x="9385" y="3491"/>
                </a:lnTo>
                <a:lnTo>
                  <a:pt x="9385" y="2623"/>
                </a:lnTo>
                <a:cubicBezTo>
                  <a:pt x="9385" y="1089"/>
                  <a:pt x="8339" y="0"/>
                  <a:pt x="6386" y="0"/>
                </a:cubicBezTo>
                <a:lnTo>
                  <a:pt x="987" y="0"/>
                </a:lnTo>
                <a:cubicBezTo>
                  <a:pt x="444" y="0"/>
                  <a:pt x="0" y="444"/>
                  <a:pt x="0" y="986"/>
                </a:cubicBezTo>
                <a:lnTo>
                  <a:pt x="0" y="986"/>
                </a:lnTo>
                <a:cubicBezTo>
                  <a:pt x="0" y="1529"/>
                  <a:pt x="444" y="1973"/>
                  <a:pt x="987" y="1973"/>
                </a:cubicBezTo>
                <a:close/>
              </a:path>
            </a:pathLst>
          </a:custGeom>
          <a:solidFill>
            <a:srgbClr val="A8234D"/>
          </a:solidFill>
          <a:ln w="25400">
            <a:solidFill>
              <a:srgbClr val="FFFFFF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2" name="矩形 31"/>
          <p:cNvSpPr/>
          <p:nvPr/>
        </p:nvSpPr>
        <p:spPr>
          <a:xfrm>
            <a:off x="1134980" y="3414063"/>
            <a:ext cx="62709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Freeform 5"/>
          <p:cNvSpPr/>
          <p:nvPr/>
        </p:nvSpPr>
        <p:spPr bwMode="auto">
          <a:xfrm>
            <a:off x="4465425" y="1764595"/>
            <a:ext cx="3349494" cy="1252077"/>
          </a:xfrm>
          <a:custGeom>
            <a:avLst/>
            <a:gdLst>
              <a:gd name="T0" fmla="*/ 8398 w 9385"/>
              <a:gd name="T1" fmla="*/ 1974 h 3491"/>
              <a:gd name="T2" fmla="*/ 2450 w 9385"/>
              <a:gd name="T3" fmla="*/ 1974 h 3491"/>
              <a:gd name="T4" fmla="*/ 173 w 9385"/>
              <a:gd name="T5" fmla="*/ 3194 h 3491"/>
              <a:gd name="T6" fmla="*/ 0 w 9385"/>
              <a:gd name="T7" fmla="*/ 3491 h 3491"/>
              <a:gd name="T8" fmla="*/ 0 w 9385"/>
              <a:gd name="T9" fmla="*/ 2623 h 3491"/>
              <a:gd name="T10" fmla="*/ 2999 w 9385"/>
              <a:gd name="T11" fmla="*/ 0 h 3491"/>
              <a:gd name="T12" fmla="*/ 8398 w 9385"/>
              <a:gd name="T13" fmla="*/ 0 h 3491"/>
              <a:gd name="T14" fmla="*/ 9385 w 9385"/>
              <a:gd name="T15" fmla="*/ 987 h 3491"/>
              <a:gd name="T16" fmla="*/ 9385 w 9385"/>
              <a:gd name="T17" fmla="*/ 987 h 3491"/>
              <a:gd name="T18" fmla="*/ 8398 w 9385"/>
              <a:gd name="T19" fmla="*/ 1974 h 3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85" h="3491">
                <a:moveTo>
                  <a:pt x="8398" y="1974"/>
                </a:moveTo>
                <a:lnTo>
                  <a:pt x="2450" y="1974"/>
                </a:lnTo>
                <a:cubicBezTo>
                  <a:pt x="1339" y="1974"/>
                  <a:pt x="578" y="2498"/>
                  <a:pt x="173" y="3194"/>
                </a:cubicBezTo>
                <a:lnTo>
                  <a:pt x="0" y="3491"/>
                </a:lnTo>
                <a:lnTo>
                  <a:pt x="0" y="2623"/>
                </a:lnTo>
                <a:cubicBezTo>
                  <a:pt x="0" y="1089"/>
                  <a:pt x="1046" y="0"/>
                  <a:pt x="2999" y="0"/>
                </a:cubicBezTo>
                <a:lnTo>
                  <a:pt x="8398" y="0"/>
                </a:lnTo>
                <a:cubicBezTo>
                  <a:pt x="8941" y="0"/>
                  <a:pt x="9385" y="444"/>
                  <a:pt x="9385" y="987"/>
                </a:cubicBezTo>
                <a:lnTo>
                  <a:pt x="9385" y="987"/>
                </a:lnTo>
                <a:cubicBezTo>
                  <a:pt x="9385" y="1530"/>
                  <a:pt x="8941" y="1974"/>
                  <a:pt x="8398" y="1974"/>
                </a:cubicBezTo>
                <a:close/>
              </a:path>
            </a:pathLst>
          </a:custGeom>
          <a:solidFill>
            <a:srgbClr val="A8234D"/>
          </a:solidFill>
          <a:ln w="25400">
            <a:solidFill>
              <a:srgbClr val="FFFFFF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6" name="矩形 35"/>
          <p:cNvSpPr/>
          <p:nvPr/>
        </p:nvSpPr>
        <p:spPr>
          <a:xfrm>
            <a:off x="4965903" y="1894744"/>
            <a:ext cx="62709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Freeform 6"/>
          <p:cNvSpPr/>
          <p:nvPr/>
        </p:nvSpPr>
        <p:spPr bwMode="auto">
          <a:xfrm>
            <a:off x="4465425" y="2778398"/>
            <a:ext cx="3349494" cy="1252077"/>
          </a:xfrm>
          <a:custGeom>
            <a:avLst/>
            <a:gdLst>
              <a:gd name="T0" fmla="*/ 8398 w 9385"/>
              <a:gd name="T1" fmla="*/ 1973 h 3491"/>
              <a:gd name="T2" fmla="*/ 2450 w 9385"/>
              <a:gd name="T3" fmla="*/ 1973 h 3491"/>
              <a:gd name="T4" fmla="*/ 173 w 9385"/>
              <a:gd name="T5" fmla="*/ 3194 h 3491"/>
              <a:gd name="T6" fmla="*/ 0 w 9385"/>
              <a:gd name="T7" fmla="*/ 3491 h 3491"/>
              <a:gd name="T8" fmla="*/ 0 w 9385"/>
              <a:gd name="T9" fmla="*/ 2623 h 3491"/>
              <a:gd name="T10" fmla="*/ 2999 w 9385"/>
              <a:gd name="T11" fmla="*/ 0 h 3491"/>
              <a:gd name="T12" fmla="*/ 8398 w 9385"/>
              <a:gd name="T13" fmla="*/ 0 h 3491"/>
              <a:gd name="T14" fmla="*/ 9385 w 9385"/>
              <a:gd name="T15" fmla="*/ 987 h 3491"/>
              <a:gd name="T16" fmla="*/ 9385 w 9385"/>
              <a:gd name="T17" fmla="*/ 987 h 3491"/>
              <a:gd name="T18" fmla="*/ 8398 w 9385"/>
              <a:gd name="T19" fmla="*/ 1973 h 3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85" h="3491">
                <a:moveTo>
                  <a:pt x="8398" y="1973"/>
                </a:moveTo>
                <a:lnTo>
                  <a:pt x="2450" y="1973"/>
                </a:lnTo>
                <a:cubicBezTo>
                  <a:pt x="1339" y="1973"/>
                  <a:pt x="578" y="2497"/>
                  <a:pt x="173" y="3194"/>
                </a:cubicBezTo>
                <a:lnTo>
                  <a:pt x="0" y="3491"/>
                </a:lnTo>
                <a:lnTo>
                  <a:pt x="0" y="2623"/>
                </a:lnTo>
                <a:cubicBezTo>
                  <a:pt x="0" y="1089"/>
                  <a:pt x="1046" y="0"/>
                  <a:pt x="2999" y="0"/>
                </a:cubicBezTo>
                <a:lnTo>
                  <a:pt x="8398" y="0"/>
                </a:lnTo>
                <a:cubicBezTo>
                  <a:pt x="8941" y="0"/>
                  <a:pt x="9385" y="444"/>
                  <a:pt x="9385" y="987"/>
                </a:cubicBezTo>
                <a:lnTo>
                  <a:pt x="9385" y="987"/>
                </a:lnTo>
                <a:cubicBezTo>
                  <a:pt x="9385" y="1529"/>
                  <a:pt x="8941" y="1973"/>
                  <a:pt x="8398" y="1973"/>
                </a:cubicBezTo>
                <a:close/>
              </a:path>
            </a:pathLst>
          </a:custGeom>
          <a:solidFill>
            <a:srgbClr val="A8234D"/>
          </a:solidFill>
          <a:ln w="25400">
            <a:solidFill>
              <a:srgbClr val="FFFFFF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0" name="矩形 39"/>
          <p:cNvSpPr/>
          <p:nvPr/>
        </p:nvSpPr>
        <p:spPr>
          <a:xfrm>
            <a:off x="4965903" y="2881942"/>
            <a:ext cx="62709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12828" y="2260471"/>
            <a:ext cx="20682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https://www.hyperledger.org/projects/libraries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712828" y="3242748"/>
            <a:ext cx="20682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https://www.hyperledger.org/projects/fabric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565413" y="1961715"/>
            <a:ext cx="2249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https://omnibasis.com/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565413" y="2728053"/>
            <a:ext cx="20682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https://www.hyperledger.org/projects/transact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Freeform 8"/>
          <p:cNvSpPr/>
          <p:nvPr/>
        </p:nvSpPr>
        <p:spPr bwMode="auto">
          <a:xfrm flipH="1">
            <a:off x="4465425" y="3830944"/>
            <a:ext cx="2171658" cy="811789"/>
          </a:xfrm>
          <a:custGeom>
            <a:avLst/>
            <a:gdLst>
              <a:gd name="T0" fmla="*/ 987 w 9385"/>
              <a:gd name="T1" fmla="*/ 1973 h 3491"/>
              <a:gd name="T2" fmla="*/ 6935 w 9385"/>
              <a:gd name="T3" fmla="*/ 1973 h 3491"/>
              <a:gd name="T4" fmla="*/ 9212 w 9385"/>
              <a:gd name="T5" fmla="*/ 3193 h 3491"/>
              <a:gd name="T6" fmla="*/ 9385 w 9385"/>
              <a:gd name="T7" fmla="*/ 3491 h 3491"/>
              <a:gd name="T8" fmla="*/ 9385 w 9385"/>
              <a:gd name="T9" fmla="*/ 2623 h 3491"/>
              <a:gd name="T10" fmla="*/ 6386 w 9385"/>
              <a:gd name="T11" fmla="*/ 0 h 3491"/>
              <a:gd name="T12" fmla="*/ 987 w 9385"/>
              <a:gd name="T13" fmla="*/ 0 h 3491"/>
              <a:gd name="T14" fmla="*/ 0 w 9385"/>
              <a:gd name="T15" fmla="*/ 986 h 3491"/>
              <a:gd name="T16" fmla="*/ 0 w 9385"/>
              <a:gd name="T17" fmla="*/ 986 h 3491"/>
              <a:gd name="T18" fmla="*/ 987 w 9385"/>
              <a:gd name="T19" fmla="*/ 1973 h 3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85" h="3491">
                <a:moveTo>
                  <a:pt x="987" y="1973"/>
                </a:moveTo>
                <a:lnTo>
                  <a:pt x="6935" y="1973"/>
                </a:lnTo>
                <a:cubicBezTo>
                  <a:pt x="8046" y="1973"/>
                  <a:pt x="8807" y="2497"/>
                  <a:pt x="9212" y="3193"/>
                </a:cubicBezTo>
                <a:lnTo>
                  <a:pt x="9385" y="3491"/>
                </a:lnTo>
                <a:lnTo>
                  <a:pt x="9385" y="2623"/>
                </a:lnTo>
                <a:cubicBezTo>
                  <a:pt x="9385" y="1089"/>
                  <a:pt x="8339" y="0"/>
                  <a:pt x="6386" y="0"/>
                </a:cubicBezTo>
                <a:lnTo>
                  <a:pt x="987" y="0"/>
                </a:lnTo>
                <a:cubicBezTo>
                  <a:pt x="444" y="0"/>
                  <a:pt x="0" y="444"/>
                  <a:pt x="0" y="986"/>
                </a:cubicBezTo>
                <a:lnTo>
                  <a:pt x="0" y="986"/>
                </a:lnTo>
                <a:cubicBezTo>
                  <a:pt x="0" y="1529"/>
                  <a:pt x="444" y="1973"/>
                  <a:pt x="987" y="1973"/>
                </a:cubicBezTo>
                <a:close/>
              </a:path>
            </a:pathLst>
          </a:custGeom>
          <a:solidFill>
            <a:srgbClr val="A8234D"/>
          </a:solidFill>
          <a:ln w="25400">
            <a:solidFill>
              <a:srgbClr val="FFFFFF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3" name="矩形 3"/>
          <p:cNvSpPr>
            <a:spLocks noChangeArrowheads="1"/>
          </p:cNvSpPr>
          <p:nvPr/>
        </p:nvSpPr>
        <p:spPr bwMode="auto">
          <a:xfrm>
            <a:off x="798575" y="158624"/>
            <a:ext cx="4622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anose="020B0806030902050204" pitchFamily="34" charset="0"/>
              </a:rPr>
              <a:t>参考书籍</a:t>
            </a:r>
          </a:p>
        </p:txBody>
      </p:sp>
      <p:sp>
        <p:nvSpPr>
          <p:cNvPr id="25" name="等腰三角形 24"/>
          <p:cNvSpPr/>
          <p:nvPr/>
        </p:nvSpPr>
        <p:spPr>
          <a:xfrm rot="5400000">
            <a:off x="310761" y="249308"/>
            <a:ext cx="396547" cy="341851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L -0.0681 -2.22222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12148 -3.7037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33333E-6 L -0.14427 -3.33333E-6 " pathEditMode="relative" rAng="0" ptsTypes="AA">
                                      <p:cBhvr>
                                        <p:cTn id="26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7" grpId="0"/>
      <p:bldP spid="47" grpId="1"/>
      <p:bldP spid="26" grpId="0" animBg="1"/>
      <p:bldP spid="28" grpId="0"/>
      <p:bldP spid="30" grpId="0" animBg="1"/>
      <p:bldP spid="32" grpId="0"/>
      <p:bldP spid="34" grpId="0" animBg="1"/>
      <p:bldP spid="36" grpId="0"/>
      <p:bldP spid="38" grpId="0" animBg="1"/>
      <p:bldP spid="40" grpId="0"/>
      <p:bldP spid="22" grpId="0"/>
      <p:bldP spid="24" grpId="0"/>
      <p:bldP spid="41" grpId="0"/>
      <p:bldP spid="42" grpId="0"/>
      <p:bldP spid="48" grpId="0" animBg="1"/>
      <p:bldP spid="23" grpId="0"/>
      <p:bldP spid="23" grpId="1"/>
      <p:bldP spid="25" grpId="0" animBg="1"/>
      <p:bldP spid="2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02653" y="1002652"/>
            <a:ext cx="6882103" cy="4876800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6145778" y="1881781"/>
            <a:ext cx="1783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 / 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导言</a:t>
            </a:r>
            <a:endParaRPr lang="zh-CN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145778" y="2537859"/>
            <a:ext cx="3261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 / 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研究方法与思路</a:t>
            </a:r>
            <a:endParaRPr lang="zh-CN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145530" y="3194050"/>
            <a:ext cx="381889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 / 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关键技术</a:t>
            </a:r>
            <a:endParaRPr lang="zh-CN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145778" y="3850015"/>
            <a:ext cx="31297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04 / 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研究成果与应用</a:t>
            </a:r>
            <a:endParaRPr lang="zh-CN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096000" y="4514555"/>
            <a:ext cx="248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06 / 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项目总结</a:t>
            </a:r>
            <a:endParaRPr lang="zh-CN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46125" y="2177881"/>
            <a:ext cx="2203800" cy="2502239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gradFill>
            <a:gsLst>
              <a:gs pos="100000">
                <a:srgbClr val="BF2869">
                  <a:alpha val="93000"/>
                </a:srgbClr>
              </a:gs>
              <a:gs pos="0">
                <a:srgbClr val="6F172E"/>
              </a:gs>
            </a:gsLst>
            <a:lin ang="1200000" scaled="0"/>
          </a:gradFill>
          <a:ln w="25400">
            <a:solidFill>
              <a:schemeClr val="bg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5" name="Freeform 5"/>
          <p:cNvSpPr/>
          <p:nvPr/>
        </p:nvSpPr>
        <p:spPr bwMode="auto">
          <a:xfrm>
            <a:off x="1847682" y="1611939"/>
            <a:ext cx="3200686" cy="3634123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noFill/>
          <a:ln w="12700">
            <a:solidFill>
              <a:srgbClr val="A82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59"/>
          <p:cNvSpPr txBox="1">
            <a:spLocks noChangeArrowheads="1"/>
          </p:cNvSpPr>
          <p:nvPr/>
        </p:nvSpPr>
        <p:spPr bwMode="auto">
          <a:xfrm flipH="1">
            <a:off x="2339090" y="2921169"/>
            <a:ext cx="2217871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3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ko-KR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 rot="16200000">
            <a:off x="10946518" y="3142632"/>
            <a:ext cx="664374" cy="572736"/>
          </a:xfrm>
          <a:prstGeom prst="triangle">
            <a:avLst/>
          </a:prstGeom>
          <a:noFill/>
          <a:ln w="12700">
            <a:solidFill>
              <a:srgbClr val="A82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5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4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6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90"/>
                            </p:stCondLst>
                            <p:childTnLst>
                              <p:par>
                                <p:cTn id="4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80"/>
                            </p:stCondLst>
                            <p:childTnLst>
                              <p:par>
                                <p:cTn id="5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240"/>
                            </p:stCondLst>
                            <p:childTnLst>
                              <p:par>
                                <p:cTn id="5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430"/>
                            </p:stCondLst>
                            <p:childTnLst>
                              <p:par>
                                <p:cTn id="6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9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5" grpId="0"/>
      <p:bldP spid="5" grpId="0" animBg="1"/>
      <p:bldP spid="5" grpId="1" animBg="1"/>
      <p:bldP spid="5" grpId="2" animBg="1"/>
      <p:bldP spid="15" grpId="0" animBg="1"/>
      <p:bldP spid="15" grpId="1" animBg="1"/>
      <p:bldP spid="15" grpId="2" animBg="1"/>
      <p:bldP spid="45" grpId="0"/>
      <p:bldP spid="45" grpId="1"/>
      <p:bldP spid="45" grpId="2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99"/>
          <a:stretch>
            <a:fillRect/>
          </a:stretch>
        </p:blipFill>
        <p:spPr>
          <a:xfrm>
            <a:off x="-160155" y="-57150"/>
            <a:ext cx="12352155" cy="2996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07"/>
          <a:stretch>
            <a:fillRect/>
          </a:stretch>
        </p:blipFill>
        <p:spPr>
          <a:xfrm>
            <a:off x="-926" y="1406347"/>
            <a:ext cx="12192926" cy="547070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93569" y="2367175"/>
            <a:ext cx="4444706" cy="2123650"/>
          </a:xfrm>
          <a:prstGeom prst="rect">
            <a:avLst/>
          </a:prstGeom>
        </p:spPr>
        <p:txBody>
          <a:bodyPr wrap="square" lIns="91432" tIns="45716" rIns="91432" bIns="45716" anchor="t">
            <a:spAutoFit/>
          </a:bodyPr>
          <a:lstStyle/>
          <a:p>
            <a:pPr algn="ctr" fontAlgn="ctr"/>
            <a:r>
              <a:rPr lang="en-US" altLang="zh-CN" sz="6600" b="1" spc="800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6600" b="1" spc="800" dirty="0">
              <a:solidFill>
                <a:srgbClr val="A823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32488" y="4584838"/>
            <a:ext cx="5791397" cy="1200321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恳请各位老师批评指正！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武汉加油！世界加油！</a:t>
            </a:r>
          </a:p>
        </p:txBody>
      </p:sp>
      <p:sp>
        <p:nvSpPr>
          <p:cNvPr id="5" name="等腰三角形 4"/>
          <p:cNvSpPr/>
          <p:nvPr/>
        </p:nvSpPr>
        <p:spPr>
          <a:xfrm>
            <a:off x="5763813" y="5818690"/>
            <a:ext cx="664374" cy="572736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prestig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6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6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79878" y="778123"/>
            <a:ext cx="6890246" cy="5334001"/>
          </a:xfrm>
          <a:prstGeom prst="rect">
            <a:avLst/>
          </a:prstGeom>
        </p:spPr>
      </p:pic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6428187" y="2115335"/>
            <a:ext cx="344639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6000" b="1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导言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449806" y="3130998"/>
            <a:ext cx="4180645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000" b="0" dirty="0">
                <a:solidFill>
                  <a:schemeClr val="tx1"/>
                </a:solidFill>
              </a:rPr>
              <a:t> 选题背景 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solidFill>
                  <a:schemeClr val="tx1"/>
                </a:solidFill>
              </a:rPr>
              <a:t> </a:t>
            </a:r>
            <a:r>
              <a:rPr lang="zh-CN" altLang="en-US" sz="2000" b="0" dirty="0">
                <a:solidFill>
                  <a:schemeClr val="tx1"/>
                </a:solidFill>
              </a:rPr>
              <a:t>研究意义 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solidFill>
                  <a:schemeClr val="tx1"/>
                </a:solidFill>
              </a:rPr>
              <a:t> </a:t>
            </a:r>
            <a:r>
              <a:rPr lang="zh-CN" altLang="en-US" sz="2000" b="0" dirty="0">
                <a:solidFill>
                  <a:schemeClr val="tx1"/>
                </a:solidFill>
              </a:rPr>
              <a:t>国内外相关研究综述 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 dirty="0">
                <a:solidFill>
                  <a:schemeClr val="tx1"/>
                </a:solidFill>
              </a:rPr>
              <a:t> 主要创新</a:t>
            </a:r>
          </a:p>
        </p:txBody>
      </p:sp>
      <p:sp>
        <p:nvSpPr>
          <p:cNvPr id="14" name="Freeform 5"/>
          <p:cNvSpPr/>
          <p:nvPr/>
        </p:nvSpPr>
        <p:spPr bwMode="auto">
          <a:xfrm>
            <a:off x="2562680" y="2247881"/>
            <a:ext cx="2184406" cy="2480218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gradFill>
            <a:gsLst>
              <a:gs pos="100000">
                <a:srgbClr val="BF2869">
                  <a:alpha val="93000"/>
                </a:srgbClr>
              </a:gs>
              <a:gs pos="0">
                <a:srgbClr val="6F172E"/>
              </a:gs>
            </a:gsLst>
            <a:lin ang="1200000" scaled="0"/>
          </a:gradFill>
          <a:ln w="25400">
            <a:solidFill>
              <a:schemeClr val="bg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4" name="Freeform 5"/>
          <p:cNvSpPr/>
          <p:nvPr/>
        </p:nvSpPr>
        <p:spPr bwMode="auto">
          <a:xfrm>
            <a:off x="2303742" y="1953877"/>
            <a:ext cx="2702282" cy="3068225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noFill/>
          <a:ln w="12700">
            <a:solidFill>
              <a:srgbClr val="A82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2983352" y="2356810"/>
            <a:ext cx="134306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12000" b="1" dirty="0">
                <a:solidFill>
                  <a:schemeClr val="bg1"/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1</a:t>
            </a:r>
            <a:endParaRPr lang="zh-CN" altLang="en-US" sz="12000" b="1" dirty="0">
              <a:solidFill>
                <a:schemeClr val="bg1"/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2735651" y="3978743"/>
            <a:ext cx="18384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>
            <a:off x="5763813" y="5818690"/>
            <a:ext cx="664374" cy="572736"/>
          </a:xfrm>
          <a:prstGeom prst="triangle">
            <a:avLst/>
          </a:prstGeom>
          <a:noFill/>
          <a:ln w="12700">
            <a:solidFill>
              <a:srgbClr val="A82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81"/>
          <a:stretch>
            <a:fillRect/>
          </a:stretch>
        </p:blipFill>
        <p:spPr>
          <a:xfrm rot="5400000">
            <a:off x="-1930064" y="1863021"/>
            <a:ext cx="6906032" cy="30840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34896 -4.07407E-6 " pathEditMode="relative" rAng="0" ptsTypes="AA">
                                      <p:cBhvr>
                                        <p:cTn id="52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022E-16 L -0.37396 1.11022E-16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2" grpId="0"/>
      <p:bldP spid="12" grpId="1"/>
      <p:bldP spid="14" grpId="0" animBg="1"/>
      <p:bldP spid="14" grpId="1" animBg="1"/>
      <p:bldP spid="14" grpId="2" animBg="1"/>
      <p:bldP spid="24" grpId="0" animBg="1"/>
      <p:bldP spid="24" grpId="1" animBg="1"/>
      <p:bldP spid="24" grpId="2" animBg="1"/>
      <p:bldP spid="26" grpId="0"/>
      <p:bldP spid="26" grpId="1"/>
      <p:bldP spid="26" grpId="2"/>
      <p:bldP spid="16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798575" y="162254"/>
            <a:ext cx="3288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anose="020B0806030902050204" pitchFamily="34" charset="0"/>
              </a:rPr>
              <a:t>选题背景</a:t>
            </a:r>
            <a:endParaRPr lang="zh-CN" altLang="en-US" sz="28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578213" y="1542052"/>
            <a:ext cx="650653" cy="650653"/>
          </a:xfrm>
          <a:prstGeom prst="ellipse">
            <a:avLst/>
          </a:prstGeom>
          <a:gradFill>
            <a:gsLst>
              <a:gs pos="100000">
                <a:srgbClr val="BF2869">
                  <a:alpha val="93000"/>
                </a:srgbClr>
              </a:gs>
              <a:gs pos="0">
                <a:srgbClr val="6F172E"/>
              </a:gs>
            </a:gsLst>
            <a:lin ang="1200000" scaled="0"/>
          </a:gradFill>
          <a:ln w="25400">
            <a:solidFill>
              <a:schemeClr val="bg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2" name="椭圆 41"/>
          <p:cNvSpPr/>
          <p:nvPr/>
        </p:nvSpPr>
        <p:spPr>
          <a:xfrm>
            <a:off x="6586597" y="3086118"/>
            <a:ext cx="650653" cy="650653"/>
          </a:xfrm>
          <a:prstGeom prst="ellipse">
            <a:avLst/>
          </a:prstGeom>
          <a:gradFill>
            <a:gsLst>
              <a:gs pos="100000">
                <a:srgbClr val="BF2869">
                  <a:alpha val="93000"/>
                </a:srgbClr>
              </a:gs>
              <a:gs pos="0">
                <a:srgbClr val="6F172E"/>
              </a:gs>
            </a:gsLst>
            <a:lin ang="1200000" scaled="0"/>
          </a:gradFill>
          <a:ln w="25400">
            <a:solidFill>
              <a:schemeClr val="bg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3" name="椭圆 42"/>
          <p:cNvSpPr/>
          <p:nvPr/>
        </p:nvSpPr>
        <p:spPr>
          <a:xfrm>
            <a:off x="6578212" y="4640755"/>
            <a:ext cx="650653" cy="650653"/>
          </a:xfrm>
          <a:prstGeom prst="ellipse">
            <a:avLst/>
          </a:prstGeom>
          <a:gradFill>
            <a:gsLst>
              <a:gs pos="100000">
                <a:srgbClr val="BF2869">
                  <a:alpha val="93000"/>
                </a:srgbClr>
              </a:gs>
              <a:gs pos="0">
                <a:srgbClr val="6F172E"/>
              </a:gs>
            </a:gsLst>
            <a:lin ang="1200000" scaled="0"/>
          </a:gradFill>
          <a:ln w="25400">
            <a:solidFill>
              <a:schemeClr val="bg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4" name="Freeform 1656"/>
          <p:cNvSpPr>
            <a:spLocks noEditPoints="1"/>
          </p:cNvSpPr>
          <p:nvPr/>
        </p:nvSpPr>
        <p:spPr bwMode="auto">
          <a:xfrm>
            <a:off x="6691763" y="1656930"/>
            <a:ext cx="423553" cy="420897"/>
          </a:xfrm>
          <a:custGeom>
            <a:avLst/>
            <a:gdLst>
              <a:gd name="T0" fmla="*/ 0 w 135"/>
              <a:gd name="T1" fmla="*/ 67 h 134"/>
              <a:gd name="T2" fmla="*/ 135 w 135"/>
              <a:gd name="T3" fmla="*/ 67 h 134"/>
              <a:gd name="T4" fmla="*/ 57 w 135"/>
              <a:gd name="T5" fmla="*/ 10 h 134"/>
              <a:gd name="T6" fmla="*/ 26 w 135"/>
              <a:gd name="T7" fmla="*/ 26 h 134"/>
              <a:gd name="T8" fmla="*/ 22 w 135"/>
              <a:gd name="T9" fmla="*/ 30 h 134"/>
              <a:gd name="T10" fmla="*/ 32 w 135"/>
              <a:gd name="T11" fmla="*/ 64 h 134"/>
              <a:gd name="T12" fmla="*/ 22 w 135"/>
              <a:gd name="T13" fmla="*/ 30 h 134"/>
              <a:gd name="T14" fmla="*/ 32 w 135"/>
              <a:gd name="T15" fmla="*/ 70 h 134"/>
              <a:gd name="T16" fmla="*/ 22 w 135"/>
              <a:gd name="T17" fmla="*/ 103 h 134"/>
              <a:gd name="T18" fmla="*/ 26 w 135"/>
              <a:gd name="T19" fmla="*/ 108 h 134"/>
              <a:gd name="T20" fmla="*/ 57 w 135"/>
              <a:gd name="T21" fmla="*/ 124 h 134"/>
              <a:gd name="T22" fmla="*/ 65 w 135"/>
              <a:gd name="T23" fmla="*/ 122 h 134"/>
              <a:gd name="T24" fmla="*/ 65 w 135"/>
              <a:gd name="T25" fmla="*/ 93 h 134"/>
              <a:gd name="T26" fmla="*/ 65 w 135"/>
              <a:gd name="T27" fmla="*/ 87 h 134"/>
              <a:gd name="T28" fmla="*/ 39 w 135"/>
              <a:gd name="T29" fmla="*/ 70 h 134"/>
              <a:gd name="T30" fmla="*/ 65 w 135"/>
              <a:gd name="T31" fmla="*/ 87 h 134"/>
              <a:gd name="T32" fmla="*/ 39 w 135"/>
              <a:gd name="T33" fmla="*/ 64 h 134"/>
              <a:gd name="T34" fmla="*/ 65 w 135"/>
              <a:gd name="T35" fmla="*/ 47 h 134"/>
              <a:gd name="T36" fmla="*/ 65 w 135"/>
              <a:gd name="T37" fmla="*/ 41 h 134"/>
              <a:gd name="T38" fmla="*/ 65 w 135"/>
              <a:gd name="T39" fmla="*/ 12 h 134"/>
              <a:gd name="T40" fmla="*/ 126 w 135"/>
              <a:gd name="T41" fmla="*/ 64 h 134"/>
              <a:gd name="T42" fmla="*/ 99 w 135"/>
              <a:gd name="T43" fmla="*/ 40 h 134"/>
              <a:gd name="T44" fmla="*/ 126 w 135"/>
              <a:gd name="T45" fmla="*/ 64 h 134"/>
              <a:gd name="T46" fmla="*/ 96 w 135"/>
              <a:gd name="T47" fmla="*/ 34 h 134"/>
              <a:gd name="T48" fmla="*/ 109 w 135"/>
              <a:gd name="T49" fmla="*/ 26 h 134"/>
              <a:gd name="T50" fmla="*/ 90 w 135"/>
              <a:gd name="T51" fmla="*/ 37 h 134"/>
              <a:gd name="T52" fmla="*/ 71 w 135"/>
              <a:gd name="T53" fmla="*/ 12 h 134"/>
              <a:gd name="T54" fmla="*/ 93 w 135"/>
              <a:gd name="T55" fmla="*/ 43 h 134"/>
              <a:gd name="T56" fmla="*/ 71 w 135"/>
              <a:gd name="T57" fmla="*/ 64 h 134"/>
              <a:gd name="T58" fmla="*/ 71 w 135"/>
              <a:gd name="T59" fmla="*/ 70 h 134"/>
              <a:gd name="T60" fmla="*/ 93 w 135"/>
              <a:gd name="T61" fmla="*/ 91 h 134"/>
              <a:gd name="T62" fmla="*/ 71 w 135"/>
              <a:gd name="T63" fmla="*/ 70 h 134"/>
              <a:gd name="T64" fmla="*/ 71 w 135"/>
              <a:gd name="T65" fmla="*/ 93 h 134"/>
              <a:gd name="T66" fmla="*/ 71 w 135"/>
              <a:gd name="T67" fmla="*/ 122 h 134"/>
              <a:gd name="T68" fmla="*/ 96 w 135"/>
              <a:gd name="T69" fmla="*/ 99 h 134"/>
              <a:gd name="T70" fmla="*/ 78 w 135"/>
              <a:gd name="T71" fmla="*/ 124 h 134"/>
              <a:gd name="T72" fmla="*/ 99 w 135"/>
              <a:gd name="T73" fmla="*/ 93 h 134"/>
              <a:gd name="T74" fmla="*/ 126 w 135"/>
              <a:gd name="T75" fmla="*/ 7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5" h="134">
                <a:moveTo>
                  <a:pt x="68" y="0"/>
                </a:moveTo>
                <a:cubicBezTo>
                  <a:pt x="31" y="0"/>
                  <a:pt x="0" y="30"/>
                  <a:pt x="0" y="67"/>
                </a:cubicBezTo>
                <a:cubicBezTo>
                  <a:pt x="0" y="104"/>
                  <a:pt x="31" y="134"/>
                  <a:pt x="68" y="134"/>
                </a:cubicBezTo>
                <a:cubicBezTo>
                  <a:pt x="105" y="134"/>
                  <a:pt x="135" y="104"/>
                  <a:pt x="135" y="67"/>
                </a:cubicBezTo>
                <a:cubicBezTo>
                  <a:pt x="135" y="30"/>
                  <a:pt x="105" y="0"/>
                  <a:pt x="68" y="0"/>
                </a:cubicBezTo>
                <a:close/>
                <a:moveTo>
                  <a:pt x="57" y="10"/>
                </a:moveTo>
                <a:cubicBezTo>
                  <a:pt x="52" y="15"/>
                  <a:pt x="44" y="23"/>
                  <a:pt x="39" y="34"/>
                </a:cubicBezTo>
                <a:cubicBezTo>
                  <a:pt x="33" y="31"/>
                  <a:pt x="29" y="28"/>
                  <a:pt x="26" y="26"/>
                </a:cubicBezTo>
                <a:cubicBezTo>
                  <a:pt x="35" y="17"/>
                  <a:pt x="46" y="12"/>
                  <a:pt x="57" y="10"/>
                </a:cubicBezTo>
                <a:close/>
                <a:moveTo>
                  <a:pt x="22" y="30"/>
                </a:moveTo>
                <a:cubicBezTo>
                  <a:pt x="25" y="33"/>
                  <a:pt x="30" y="37"/>
                  <a:pt x="37" y="40"/>
                </a:cubicBezTo>
                <a:cubicBezTo>
                  <a:pt x="34" y="48"/>
                  <a:pt x="33" y="56"/>
                  <a:pt x="32" y="64"/>
                </a:cubicBezTo>
                <a:cubicBezTo>
                  <a:pt x="31" y="64"/>
                  <a:pt x="11" y="64"/>
                  <a:pt x="10" y="64"/>
                </a:cubicBezTo>
                <a:cubicBezTo>
                  <a:pt x="10" y="52"/>
                  <a:pt x="15" y="40"/>
                  <a:pt x="22" y="30"/>
                </a:cubicBezTo>
                <a:close/>
                <a:moveTo>
                  <a:pt x="10" y="70"/>
                </a:moveTo>
                <a:cubicBezTo>
                  <a:pt x="11" y="70"/>
                  <a:pt x="31" y="70"/>
                  <a:pt x="32" y="70"/>
                </a:cubicBezTo>
                <a:cubicBezTo>
                  <a:pt x="33" y="78"/>
                  <a:pt x="34" y="86"/>
                  <a:pt x="37" y="93"/>
                </a:cubicBezTo>
                <a:cubicBezTo>
                  <a:pt x="30" y="97"/>
                  <a:pt x="25" y="101"/>
                  <a:pt x="22" y="103"/>
                </a:cubicBezTo>
                <a:cubicBezTo>
                  <a:pt x="15" y="94"/>
                  <a:pt x="10" y="82"/>
                  <a:pt x="10" y="70"/>
                </a:cubicBezTo>
                <a:close/>
                <a:moveTo>
                  <a:pt x="26" y="108"/>
                </a:moveTo>
                <a:cubicBezTo>
                  <a:pt x="29" y="106"/>
                  <a:pt x="33" y="102"/>
                  <a:pt x="39" y="99"/>
                </a:cubicBezTo>
                <a:cubicBezTo>
                  <a:pt x="44" y="111"/>
                  <a:pt x="52" y="119"/>
                  <a:pt x="57" y="124"/>
                </a:cubicBezTo>
                <a:cubicBezTo>
                  <a:pt x="46" y="122"/>
                  <a:pt x="35" y="116"/>
                  <a:pt x="26" y="108"/>
                </a:cubicBezTo>
                <a:close/>
                <a:moveTo>
                  <a:pt x="65" y="122"/>
                </a:moveTo>
                <a:cubicBezTo>
                  <a:pt x="59" y="118"/>
                  <a:pt x="51" y="109"/>
                  <a:pt x="45" y="97"/>
                </a:cubicBezTo>
                <a:cubicBezTo>
                  <a:pt x="51" y="95"/>
                  <a:pt x="58" y="93"/>
                  <a:pt x="65" y="93"/>
                </a:cubicBezTo>
                <a:cubicBezTo>
                  <a:pt x="65" y="94"/>
                  <a:pt x="65" y="119"/>
                  <a:pt x="65" y="122"/>
                </a:cubicBezTo>
                <a:close/>
                <a:moveTo>
                  <a:pt x="65" y="87"/>
                </a:moveTo>
                <a:cubicBezTo>
                  <a:pt x="57" y="87"/>
                  <a:pt x="50" y="88"/>
                  <a:pt x="43" y="91"/>
                </a:cubicBezTo>
                <a:cubicBezTo>
                  <a:pt x="40" y="84"/>
                  <a:pt x="39" y="77"/>
                  <a:pt x="39" y="70"/>
                </a:cubicBezTo>
                <a:cubicBezTo>
                  <a:pt x="40" y="70"/>
                  <a:pt x="63" y="70"/>
                  <a:pt x="65" y="70"/>
                </a:cubicBezTo>
                <a:cubicBezTo>
                  <a:pt x="65" y="71"/>
                  <a:pt x="65" y="86"/>
                  <a:pt x="65" y="87"/>
                </a:cubicBezTo>
                <a:close/>
                <a:moveTo>
                  <a:pt x="65" y="64"/>
                </a:moveTo>
                <a:cubicBezTo>
                  <a:pt x="63" y="64"/>
                  <a:pt x="40" y="64"/>
                  <a:pt x="39" y="64"/>
                </a:cubicBezTo>
                <a:cubicBezTo>
                  <a:pt x="39" y="56"/>
                  <a:pt x="40" y="49"/>
                  <a:pt x="43" y="43"/>
                </a:cubicBezTo>
                <a:cubicBezTo>
                  <a:pt x="50" y="45"/>
                  <a:pt x="57" y="47"/>
                  <a:pt x="65" y="47"/>
                </a:cubicBezTo>
                <a:cubicBezTo>
                  <a:pt x="65" y="48"/>
                  <a:pt x="65" y="62"/>
                  <a:pt x="65" y="64"/>
                </a:cubicBezTo>
                <a:close/>
                <a:moveTo>
                  <a:pt x="65" y="41"/>
                </a:moveTo>
                <a:cubicBezTo>
                  <a:pt x="58" y="40"/>
                  <a:pt x="51" y="39"/>
                  <a:pt x="45" y="37"/>
                </a:cubicBezTo>
                <a:cubicBezTo>
                  <a:pt x="51" y="24"/>
                  <a:pt x="59" y="16"/>
                  <a:pt x="65" y="12"/>
                </a:cubicBezTo>
                <a:cubicBezTo>
                  <a:pt x="65" y="14"/>
                  <a:pt x="65" y="39"/>
                  <a:pt x="65" y="41"/>
                </a:cubicBezTo>
                <a:close/>
                <a:moveTo>
                  <a:pt x="126" y="64"/>
                </a:moveTo>
                <a:cubicBezTo>
                  <a:pt x="125" y="64"/>
                  <a:pt x="104" y="64"/>
                  <a:pt x="103" y="64"/>
                </a:cubicBezTo>
                <a:cubicBezTo>
                  <a:pt x="103" y="56"/>
                  <a:pt x="101" y="48"/>
                  <a:pt x="99" y="40"/>
                </a:cubicBezTo>
                <a:cubicBezTo>
                  <a:pt x="106" y="37"/>
                  <a:pt x="111" y="33"/>
                  <a:pt x="113" y="30"/>
                </a:cubicBezTo>
                <a:cubicBezTo>
                  <a:pt x="121" y="40"/>
                  <a:pt x="125" y="52"/>
                  <a:pt x="126" y="64"/>
                </a:cubicBezTo>
                <a:close/>
                <a:moveTo>
                  <a:pt x="109" y="26"/>
                </a:moveTo>
                <a:cubicBezTo>
                  <a:pt x="107" y="28"/>
                  <a:pt x="103" y="31"/>
                  <a:pt x="96" y="34"/>
                </a:cubicBezTo>
                <a:cubicBezTo>
                  <a:pt x="91" y="23"/>
                  <a:pt x="84" y="15"/>
                  <a:pt x="78" y="10"/>
                </a:cubicBezTo>
                <a:cubicBezTo>
                  <a:pt x="90" y="12"/>
                  <a:pt x="101" y="17"/>
                  <a:pt x="109" y="26"/>
                </a:cubicBezTo>
                <a:close/>
                <a:moveTo>
                  <a:pt x="71" y="12"/>
                </a:moveTo>
                <a:cubicBezTo>
                  <a:pt x="76" y="16"/>
                  <a:pt x="85" y="24"/>
                  <a:pt x="90" y="37"/>
                </a:cubicBezTo>
                <a:cubicBezTo>
                  <a:pt x="84" y="39"/>
                  <a:pt x="78" y="40"/>
                  <a:pt x="71" y="41"/>
                </a:cubicBezTo>
                <a:cubicBezTo>
                  <a:pt x="71" y="39"/>
                  <a:pt x="71" y="14"/>
                  <a:pt x="71" y="12"/>
                </a:cubicBezTo>
                <a:close/>
                <a:moveTo>
                  <a:pt x="71" y="47"/>
                </a:moveTo>
                <a:cubicBezTo>
                  <a:pt x="79" y="47"/>
                  <a:pt x="86" y="45"/>
                  <a:pt x="93" y="43"/>
                </a:cubicBezTo>
                <a:cubicBezTo>
                  <a:pt x="95" y="49"/>
                  <a:pt x="97" y="56"/>
                  <a:pt x="97" y="64"/>
                </a:cubicBezTo>
                <a:cubicBezTo>
                  <a:pt x="95" y="64"/>
                  <a:pt x="72" y="64"/>
                  <a:pt x="71" y="64"/>
                </a:cubicBezTo>
                <a:cubicBezTo>
                  <a:pt x="71" y="62"/>
                  <a:pt x="71" y="48"/>
                  <a:pt x="71" y="47"/>
                </a:cubicBezTo>
                <a:close/>
                <a:moveTo>
                  <a:pt x="71" y="70"/>
                </a:moveTo>
                <a:cubicBezTo>
                  <a:pt x="72" y="70"/>
                  <a:pt x="95" y="70"/>
                  <a:pt x="97" y="70"/>
                </a:cubicBezTo>
                <a:cubicBezTo>
                  <a:pt x="97" y="77"/>
                  <a:pt x="95" y="84"/>
                  <a:pt x="93" y="91"/>
                </a:cubicBezTo>
                <a:cubicBezTo>
                  <a:pt x="86" y="88"/>
                  <a:pt x="79" y="87"/>
                  <a:pt x="71" y="87"/>
                </a:cubicBezTo>
                <a:cubicBezTo>
                  <a:pt x="71" y="86"/>
                  <a:pt x="71" y="71"/>
                  <a:pt x="71" y="70"/>
                </a:cubicBezTo>
                <a:close/>
                <a:moveTo>
                  <a:pt x="71" y="122"/>
                </a:moveTo>
                <a:cubicBezTo>
                  <a:pt x="71" y="119"/>
                  <a:pt x="71" y="94"/>
                  <a:pt x="71" y="93"/>
                </a:cubicBezTo>
                <a:cubicBezTo>
                  <a:pt x="78" y="93"/>
                  <a:pt x="84" y="95"/>
                  <a:pt x="90" y="97"/>
                </a:cubicBezTo>
                <a:cubicBezTo>
                  <a:pt x="85" y="109"/>
                  <a:pt x="76" y="118"/>
                  <a:pt x="71" y="122"/>
                </a:cubicBezTo>
                <a:close/>
                <a:moveTo>
                  <a:pt x="78" y="124"/>
                </a:moveTo>
                <a:cubicBezTo>
                  <a:pt x="84" y="119"/>
                  <a:pt x="91" y="111"/>
                  <a:pt x="96" y="99"/>
                </a:cubicBezTo>
                <a:cubicBezTo>
                  <a:pt x="103" y="102"/>
                  <a:pt x="107" y="106"/>
                  <a:pt x="109" y="108"/>
                </a:cubicBezTo>
                <a:cubicBezTo>
                  <a:pt x="101" y="116"/>
                  <a:pt x="90" y="122"/>
                  <a:pt x="78" y="124"/>
                </a:cubicBezTo>
                <a:close/>
                <a:moveTo>
                  <a:pt x="113" y="103"/>
                </a:moveTo>
                <a:cubicBezTo>
                  <a:pt x="111" y="101"/>
                  <a:pt x="106" y="97"/>
                  <a:pt x="99" y="93"/>
                </a:cubicBezTo>
                <a:cubicBezTo>
                  <a:pt x="101" y="86"/>
                  <a:pt x="103" y="78"/>
                  <a:pt x="103" y="70"/>
                </a:cubicBezTo>
                <a:cubicBezTo>
                  <a:pt x="104" y="70"/>
                  <a:pt x="125" y="70"/>
                  <a:pt x="126" y="70"/>
                </a:cubicBezTo>
                <a:cubicBezTo>
                  <a:pt x="125" y="82"/>
                  <a:pt x="121" y="94"/>
                  <a:pt x="113" y="1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704289" y="3203810"/>
            <a:ext cx="415269" cy="415269"/>
            <a:chOff x="11030066" y="2731563"/>
            <a:chExt cx="473075" cy="473075"/>
          </a:xfrm>
          <a:solidFill>
            <a:schemeClr val="bg1"/>
          </a:solidFill>
        </p:grpSpPr>
        <p:sp>
          <p:nvSpPr>
            <p:cNvPr id="46" name="Freeform 2083"/>
            <p:cNvSpPr>
              <a:spLocks noEditPoints="1"/>
            </p:cNvSpPr>
            <p:nvPr/>
          </p:nvSpPr>
          <p:spPr bwMode="auto">
            <a:xfrm>
              <a:off x="11030066" y="2731563"/>
              <a:ext cx="473075" cy="473075"/>
            </a:xfrm>
            <a:custGeom>
              <a:avLst/>
              <a:gdLst>
                <a:gd name="T0" fmla="*/ 63 w 126"/>
                <a:gd name="T1" fmla="*/ 0 h 126"/>
                <a:gd name="T2" fmla="*/ 0 w 126"/>
                <a:gd name="T3" fmla="*/ 63 h 126"/>
                <a:gd name="T4" fmla="*/ 63 w 126"/>
                <a:gd name="T5" fmla="*/ 126 h 126"/>
                <a:gd name="T6" fmla="*/ 126 w 126"/>
                <a:gd name="T7" fmla="*/ 63 h 126"/>
                <a:gd name="T8" fmla="*/ 63 w 126"/>
                <a:gd name="T9" fmla="*/ 0 h 126"/>
                <a:gd name="T10" fmla="*/ 63 w 126"/>
                <a:gd name="T11" fmla="*/ 118 h 126"/>
                <a:gd name="T12" fmla="*/ 9 w 126"/>
                <a:gd name="T13" fmla="*/ 63 h 126"/>
                <a:gd name="T14" fmla="*/ 63 w 126"/>
                <a:gd name="T15" fmla="*/ 9 h 126"/>
                <a:gd name="T16" fmla="*/ 118 w 126"/>
                <a:gd name="T17" fmla="*/ 63 h 126"/>
                <a:gd name="T18" fmla="*/ 63 w 126"/>
                <a:gd name="T19" fmla="*/ 11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" h="126">
                  <a:moveTo>
                    <a:pt x="63" y="0"/>
                  </a:moveTo>
                  <a:cubicBezTo>
                    <a:pt x="29" y="0"/>
                    <a:pt x="0" y="29"/>
                    <a:pt x="0" y="63"/>
                  </a:cubicBezTo>
                  <a:cubicBezTo>
                    <a:pt x="0" y="98"/>
                    <a:pt x="29" y="126"/>
                    <a:pt x="63" y="126"/>
                  </a:cubicBezTo>
                  <a:cubicBezTo>
                    <a:pt x="98" y="126"/>
                    <a:pt x="126" y="98"/>
                    <a:pt x="126" y="63"/>
                  </a:cubicBezTo>
                  <a:cubicBezTo>
                    <a:pt x="126" y="29"/>
                    <a:pt x="98" y="0"/>
                    <a:pt x="63" y="0"/>
                  </a:cubicBezTo>
                  <a:close/>
                  <a:moveTo>
                    <a:pt x="63" y="118"/>
                  </a:moveTo>
                  <a:cubicBezTo>
                    <a:pt x="33" y="118"/>
                    <a:pt x="9" y="93"/>
                    <a:pt x="9" y="63"/>
                  </a:cubicBezTo>
                  <a:cubicBezTo>
                    <a:pt x="9" y="33"/>
                    <a:pt x="33" y="9"/>
                    <a:pt x="63" y="9"/>
                  </a:cubicBezTo>
                  <a:cubicBezTo>
                    <a:pt x="93" y="9"/>
                    <a:pt x="118" y="33"/>
                    <a:pt x="118" y="63"/>
                  </a:cubicBezTo>
                  <a:cubicBezTo>
                    <a:pt x="118" y="93"/>
                    <a:pt x="93" y="118"/>
                    <a:pt x="63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2084"/>
            <p:cNvSpPr/>
            <p:nvPr/>
          </p:nvSpPr>
          <p:spPr bwMode="auto">
            <a:xfrm>
              <a:off x="11225329" y="2795063"/>
              <a:ext cx="85725" cy="107950"/>
            </a:xfrm>
            <a:custGeom>
              <a:avLst/>
              <a:gdLst>
                <a:gd name="T0" fmla="*/ 14 w 54"/>
                <a:gd name="T1" fmla="*/ 26 h 68"/>
                <a:gd name="T2" fmla="*/ 43 w 54"/>
                <a:gd name="T3" fmla="*/ 68 h 68"/>
                <a:gd name="T4" fmla="*/ 54 w 54"/>
                <a:gd name="T5" fmla="*/ 68 h 68"/>
                <a:gd name="T6" fmla="*/ 54 w 54"/>
                <a:gd name="T7" fmla="*/ 0 h 68"/>
                <a:gd name="T8" fmla="*/ 40 w 54"/>
                <a:gd name="T9" fmla="*/ 0 h 68"/>
                <a:gd name="T10" fmla="*/ 40 w 54"/>
                <a:gd name="T11" fmla="*/ 42 h 68"/>
                <a:gd name="T12" fmla="*/ 12 w 54"/>
                <a:gd name="T13" fmla="*/ 0 h 68"/>
                <a:gd name="T14" fmla="*/ 0 w 54"/>
                <a:gd name="T15" fmla="*/ 0 h 68"/>
                <a:gd name="T16" fmla="*/ 0 w 54"/>
                <a:gd name="T17" fmla="*/ 68 h 68"/>
                <a:gd name="T18" fmla="*/ 14 w 54"/>
                <a:gd name="T19" fmla="*/ 68 h 68"/>
                <a:gd name="T20" fmla="*/ 14 w 54"/>
                <a:gd name="T21" fmla="*/ 2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68">
                  <a:moveTo>
                    <a:pt x="14" y="26"/>
                  </a:moveTo>
                  <a:lnTo>
                    <a:pt x="43" y="68"/>
                  </a:lnTo>
                  <a:lnTo>
                    <a:pt x="54" y="68"/>
                  </a:lnTo>
                  <a:lnTo>
                    <a:pt x="54" y="0"/>
                  </a:lnTo>
                  <a:lnTo>
                    <a:pt x="40" y="0"/>
                  </a:lnTo>
                  <a:lnTo>
                    <a:pt x="40" y="4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8"/>
                  </a:lnTo>
                  <a:lnTo>
                    <a:pt x="14" y="68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2085"/>
            <p:cNvSpPr/>
            <p:nvPr/>
          </p:nvSpPr>
          <p:spPr bwMode="auto">
            <a:xfrm>
              <a:off x="11228504" y="3031600"/>
              <a:ext cx="79375" cy="112713"/>
            </a:xfrm>
            <a:custGeom>
              <a:avLst/>
              <a:gdLst>
                <a:gd name="T0" fmla="*/ 19 w 21"/>
                <a:gd name="T1" fmla="*/ 15 h 30"/>
                <a:gd name="T2" fmla="*/ 13 w 21"/>
                <a:gd name="T3" fmla="*/ 13 h 30"/>
                <a:gd name="T4" fmla="*/ 10 w 21"/>
                <a:gd name="T5" fmla="*/ 12 h 30"/>
                <a:gd name="T6" fmla="*/ 7 w 21"/>
                <a:gd name="T7" fmla="*/ 11 h 30"/>
                <a:gd name="T8" fmla="*/ 6 w 21"/>
                <a:gd name="T9" fmla="*/ 10 h 30"/>
                <a:gd name="T10" fmla="*/ 6 w 21"/>
                <a:gd name="T11" fmla="*/ 9 h 30"/>
                <a:gd name="T12" fmla="*/ 7 w 21"/>
                <a:gd name="T13" fmla="*/ 6 h 30"/>
                <a:gd name="T14" fmla="*/ 11 w 21"/>
                <a:gd name="T15" fmla="*/ 5 h 30"/>
                <a:gd name="T16" fmla="*/ 14 w 21"/>
                <a:gd name="T17" fmla="*/ 6 h 30"/>
                <a:gd name="T18" fmla="*/ 17 w 21"/>
                <a:gd name="T19" fmla="*/ 7 h 30"/>
                <a:gd name="T20" fmla="*/ 20 w 21"/>
                <a:gd name="T21" fmla="*/ 4 h 30"/>
                <a:gd name="T22" fmla="*/ 16 w 21"/>
                <a:gd name="T23" fmla="*/ 1 h 30"/>
                <a:gd name="T24" fmla="*/ 11 w 21"/>
                <a:gd name="T25" fmla="*/ 0 h 30"/>
                <a:gd name="T26" fmla="*/ 3 w 21"/>
                <a:gd name="T27" fmla="*/ 3 h 30"/>
                <a:gd name="T28" fmla="*/ 1 w 21"/>
                <a:gd name="T29" fmla="*/ 9 h 30"/>
                <a:gd name="T30" fmla="*/ 3 w 21"/>
                <a:gd name="T31" fmla="*/ 15 h 30"/>
                <a:gd name="T32" fmla="*/ 9 w 21"/>
                <a:gd name="T33" fmla="*/ 17 h 30"/>
                <a:gd name="T34" fmla="*/ 12 w 21"/>
                <a:gd name="T35" fmla="*/ 18 h 30"/>
                <a:gd name="T36" fmla="*/ 14 w 21"/>
                <a:gd name="T37" fmla="*/ 18 h 30"/>
                <a:gd name="T38" fmla="*/ 15 w 21"/>
                <a:gd name="T39" fmla="*/ 19 h 30"/>
                <a:gd name="T40" fmla="*/ 16 w 21"/>
                <a:gd name="T41" fmla="*/ 21 h 30"/>
                <a:gd name="T42" fmla="*/ 10 w 21"/>
                <a:gd name="T43" fmla="*/ 25 h 30"/>
                <a:gd name="T44" fmla="*/ 6 w 21"/>
                <a:gd name="T45" fmla="*/ 24 h 30"/>
                <a:gd name="T46" fmla="*/ 3 w 21"/>
                <a:gd name="T47" fmla="*/ 22 h 30"/>
                <a:gd name="T48" fmla="*/ 0 w 21"/>
                <a:gd name="T49" fmla="*/ 26 h 30"/>
                <a:gd name="T50" fmla="*/ 4 w 21"/>
                <a:gd name="T51" fmla="*/ 29 h 30"/>
                <a:gd name="T52" fmla="*/ 10 w 21"/>
                <a:gd name="T53" fmla="*/ 30 h 30"/>
                <a:gd name="T54" fmla="*/ 18 w 21"/>
                <a:gd name="T55" fmla="*/ 28 h 30"/>
                <a:gd name="T56" fmla="*/ 21 w 21"/>
                <a:gd name="T57" fmla="*/ 21 h 30"/>
                <a:gd name="T58" fmla="*/ 21 w 21"/>
                <a:gd name="T59" fmla="*/ 18 h 30"/>
                <a:gd name="T60" fmla="*/ 19 w 21"/>
                <a:gd name="T6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" h="30">
                  <a:moveTo>
                    <a:pt x="19" y="15"/>
                  </a:moveTo>
                  <a:cubicBezTo>
                    <a:pt x="18" y="14"/>
                    <a:pt x="16" y="13"/>
                    <a:pt x="13" y="13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2"/>
                    <a:pt x="8" y="12"/>
                    <a:pt x="7" y="11"/>
                  </a:cubicBezTo>
                  <a:cubicBezTo>
                    <a:pt x="7" y="11"/>
                    <a:pt x="7" y="10"/>
                    <a:pt x="6" y="10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6" y="8"/>
                    <a:pt x="7" y="7"/>
                    <a:pt x="7" y="6"/>
                  </a:cubicBezTo>
                  <a:cubicBezTo>
                    <a:pt x="8" y="5"/>
                    <a:pt x="9" y="5"/>
                    <a:pt x="11" y="5"/>
                  </a:cubicBezTo>
                  <a:cubicBezTo>
                    <a:pt x="12" y="5"/>
                    <a:pt x="13" y="5"/>
                    <a:pt x="14" y="6"/>
                  </a:cubicBezTo>
                  <a:cubicBezTo>
                    <a:pt x="15" y="6"/>
                    <a:pt x="16" y="6"/>
                    <a:pt x="17" y="7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8" y="1"/>
                    <a:pt x="16" y="1"/>
                  </a:cubicBezTo>
                  <a:cubicBezTo>
                    <a:pt x="15" y="0"/>
                    <a:pt x="13" y="0"/>
                    <a:pt x="11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2" y="4"/>
                    <a:pt x="1" y="6"/>
                    <a:pt x="1" y="9"/>
                  </a:cubicBezTo>
                  <a:cubicBezTo>
                    <a:pt x="1" y="11"/>
                    <a:pt x="1" y="13"/>
                    <a:pt x="3" y="15"/>
                  </a:cubicBezTo>
                  <a:cubicBezTo>
                    <a:pt x="4" y="16"/>
                    <a:pt x="6" y="17"/>
                    <a:pt x="9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4" y="18"/>
                    <a:pt x="14" y="19"/>
                    <a:pt x="15" y="19"/>
                  </a:cubicBezTo>
                  <a:cubicBezTo>
                    <a:pt x="15" y="19"/>
                    <a:pt x="16" y="20"/>
                    <a:pt x="16" y="21"/>
                  </a:cubicBezTo>
                  <a:cubicBezTo>
                    <a:pt x="16" y="24"/>
                    <a:pt x="14" y="25"/>
                    <a:pt x="10" y="25"/>
                  </a:cubicBezTo>
                  <a:cubicBezTo>
                    <a:pt x="9" y="25"/>
                    <a:pt x="8" y="25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8"/>
                    <a:pt x="2" y="29"/>
                    <a:pt x="4" y="29"/>
                  </a:cubicBezTo>
                  <a:cubicBezTo>
                    <a:pt x="6" y="30"/>
                    <a:pt x="8" y="30"/>
                    <a:pt x="10" y="30"/>
                  </a:cubicBezTo>
                  <a:cubicBezTo>
                    <a:pt x="13" y="30"/>
                    <a:pt x="16" y="29"/>
                    <a:pt x="18" y="28"/>
                  </a:cubicBezTo>
                  <a:cubicBezTo>
                    <a:pt x="20" y="26"/>
                    <a:pt x="21" y="24"/>
                    <a:pt x="21" y="21"/>
                  </a:cubicBezTo>
                  <a:cubicBezTo>
                    <a:pt x="21" y="20"/>
                    <a:pt x="21" y="19"/>
                    <a:pt x="21" y="18"/>
                  </a:cubicBezTo>
                  <a:cubicBezTo>
                    <a:pt x="20" y="17"/>
                    <a:pt x="20" y="16"/>
                    <a:pt x="1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2086"/>
            <p:cNvSpPr/>
            <p:nvPr/>
          </p:nvSpPr>
          <p:spPr bwMode="auto">
            <a:xfrm>
              <a:off x="11090391" y="2930000"/>
              <a:ext cx="357188" cy="79375"/>
            </a:xfrm>
            <a:custGeom>
              <a:avLst/>
              <a:gdLst>
                <a:gd name="T0" fmla="*/ 0 w 225"/>
                <a:gd name="T1" fmla="*/ 24 h 50"/>
                <a:gd name="T2" fmla="*/ 111 w 225"/>
                <a:gd name="T3" fmla="*/ 50 h 50"/>
                <a:gd name="T4" fmla="*/ 225 w 225"/>
                <a:gd name="T5" fmla="*/ 24 h 50"/>
                <a:gd name="T6" fmla="*/ 111 w 225"/>
                <a:gd name="T7" fmla="*/ 0 h 50"/>
                <a:gd name="T8" fmla="*/ 0 w 225"/>
                <a:gd name="T9" fmla="*/ 2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50">
                  <a:moveTo>
                    <a:pt x="0" y="24"/>
                  </a:moveTo>
                  <a:lnTo>
                    <a:pt x="111" y="50"/>
                  </a:lnTo>
                  <a:lnTo>
                    <a:pt x="225" y="24"/>
                  </a:lnTo>
                  <a:lnTo>
                    <a:pt x="111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674053" y="4747442"/>
            <a:ext cx="458971" cy="437279"/>
            <a:chOff x="4150420" y="2637483"/>
            <a:chExt cx="638175" cy="608013"/>
          </a:xfrm>
          <a:solidFill>
            <a:schemeClr val="bg1"/>
          </a:solidFill>
        </p:grpSpPr>
        <p:sp>
          <p:nvSpPr>
            <p:cNvPr id="51" name="Freeform 1726"/>
            <p:cNvSpPr>
              <a:spLocks noEditPoints="1"/>
            </p:cNvSpPr>
            <p:nvPr/>
          </p:nvSpPr>
          <p:spPr bwMode="auto">
            <a:xfrm>
              <a:off x="4150420" y="2637483"/>
              <a:ext cx="638175" cy="608013"/>
            </a:xfrm>
            <a:custGeom>
              <a:avLst/>
              <a:gdLst>
                <a:gd name="T0" fmla="*/ 53 w 170"/>
                <a:gd name="T1" fmla="*/ 9 h 162"/>
                <a:gd name="T2" fmla="*/ 17 w 170"/>
                <a:gd name="T3" fmla="*/ 108 h 162"/>
                <a:gd name="T4" fmla="*/ 116 w 170"/>
                <a:gd name="T5" fmla="*/ 144 h 162"/>
                <a:gd name="T6" fmla="*/ 152 w 170"/>
                <a:gd name="T7" fmla="*/ 45 h 162"/>
                <a:gd name="T8" fmla="*/ 110 w 170"/>
                <a:gd name="T9" fmla="*/ 7 h 162"/>
                <a:gd name="T10" fmla="*/ 53 w 170"/>
                <a:gd name="T11" fmla="*/ 9 h 162"/>
                <a:gd name="T12" fmla="*/ 108 w 170"/>
                <a:gd name="T13" fmla="*/ 14 h 162"/>
                <a:gd name="T14" fmla="*/ 146 w 170"/>
                <a:gd name="T15" fmla="*/ 48 h 162"/>
                <a:gd name="T16" fmla="*/ 113 w 170"/>
                <a:gd name="T17" fmla="*/ 138 h 162"/>
                <a:gd name="T18" fmla="*/ 24 w 170"/>
                <a:gd name="T19" fmla="*/ 105 h 162"/>
                <a:gd name="T20" fmla="*/ 56 w 170"/>
                <a:gd name="T21" fmla="*/ 16 h 162"/>
                <a:gd name="T22" fmla="*/ 108 w 170"/>
                <a:gd name="T23" fmla="*/ 1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162">
                  <a:moveTo>
                    <a:pt x="53" y="9"/>
                  </a:moveTo>
                  <a:cubicBezTo>
                    <a:pt x="16" y="26"/>
                    <a:pt x="0" y="71"/>
                    <a:pt x="17" y="108"/>
                  </a:cubicBezTo>
                  <a:cubicBezTo>
                    <a:pt x="34" y="145"/>
                    <a:pt x="79" y="162"/>
                    <a:pt x="116" y="144"/>
                  </a:cubicBezTo>
                  <a:cubicBezTo>
                    <a:pt x="153" y="127"/>
                    <a:pt x="170" y="83"/>
                    <a:pt x="152" y="45"/>
                  </a:cubicBezTo>
                  <a:cubicBezTo>
                    <a:pt x="144" y="27"/>
                    <a:pt x="129" y="14"/>
                    <a:pt x="110" y="7"/>
                  </a:cubicBezTo>
                  <a:cubicBezTo>
                    <a:pt x="92" y="0"/>
                    <a:pt x="71" y="1"/>
                    <a:pt x="53" y="9"/>
                  </a:cubicBezTo>
                  <a:close/>
                  <a:moveTo>
                    <a:pt x="108" y="14"/>
                  </a:moveTo>
                  <a:cubicBezTo>
                    <a:pt x="125" y="20"/>
                    <a:pt x="138" y="32"/>
                    <a:pt x="146" y="48"/>
                  </a:cubicBezTo>
                  <a:cubicBezTo>
                    <a:pt x="161" y="82"/>
                    <a:pt x="147" y="122"/>
                    <a:pt x="113" y="138"/>
                  </a:cubicBezTo>
                  <a:cubicBezTo>
                    <a:pt x="79" y="153"/>
                    <a:pt x="39" y="139"/>
                    <a:pt x="24" y="105"/>
                  </a:cubicBezTo>
                  <a:cubicBezTo>
                    <a:pt x="8" y="71"/>
                    <a:pt x="23" y="31"/>
                    <a:pt x="56" y="16"/>
                  </a:cubicBezTo>
                  <a:cubicBezTo>
                    <a:pt x="73" y="8"/>
                    <a:pt x="91" y="7"/>
                    <a:pt x="10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1727"/>
            <p:cNvSpPr>
              <a:spLocks noEditPoints="1"/>
            </p:cNvSpPr>
            <p:nvPr/>
          </p:nvSpPr>
          <p:spPr bwMode="auto">
            <a:xfrm>
              <a:off x="4361558" y="2816870"/>
              <a:ext cx="214313" cy="214313"/>
            </a:xfrm>
            <a:custGeom>
              <a:avLst/>
              <a:gdLst>
                <a:gd name="T0" fmla="*/ 6 w 57"/>
                <a:gd name="T1" fmla="*/ 39 h 57"/>
                <a:gd name="T2" fmla="*/ 39 w 57"/>
                <a:gd name="T3" fmla="*/ 52 h 57"/>
                <a:gd name="T4" fmla="*/ 52 w 57"/>
                <a:gd name="T5" fmla="*/ 18 h 57"/>
                <a:gd name="T6" fmla="*/ 18 w 57"/>
                <a:gd name="T7" fmla="*/ 6 h 57"/>
                <a:gd name="T8" fmla="*/ 6 w 57"/>
                <a:gd name="T9" fmla="*/ 39 h 57"/>
                <a:gd name="T10" fmla="*/ 24 w 57"/>
                <a:gd name="T11" fmla="*/ 18 h 57"/>
                <a:gd name="T12" fmla="*/ 39 w 57"/>
                <a:gd name="T13" fmla="*/ 24 h 57"/>
                <a:gd name="T14" fmla="*/ 33 w 57"/>
                <a:gd name="T15" fmla="*/ 39 h 57"/>
                <a:gd name="T16" fmla="*/ 18 w 57"/>
                <a:gd name="T17" fmla="*/ 33 h 57"/>
                <a:gd name="T18" fmla="*/ 24 w 57"/>
                <a:gd name="T19" fmla="*/ 1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6" y="39"/>
                  </a:moveTo>
                  <a:cubicBezTo>
                    <a:pt x="12" y="52"/>
                    <a:pt x="27" y="57"/>
                    <a:pt x="39" y="52"/>
                  </a:cubicBezTo>
                  <a:cubicBezTo>
                    <a:pt x="52" y="46"/>
                    <a:pt x="57" y="31"/>
                    <a:pt x="52" y="18"/>
                  </a:cubicBezTo>
                  <a:cubicBezTo>
                    <a:pt x="46" y="6"/>
                    <a:pt x="31" y="0"/>
                    <a:pt x="18" y="6"/>
                  </a:cubicBezTo>
                  <a:cubicBezTo>
                    <a:pt x="5" y="12"/>
                    <a:pt x="0" y="27"/>
                    <a:pt x="6" y="39"/>
                  </a:cubicBezTo>
                  <a:close/>
                  <a:moveTo>
                    <a:pt x="24" y="18"/>
                  </a:moveTo>
                  <a:cubicBezTo>
                    <a:pt x="30" y="16"/>
                    <a:pt x="36" y="18"/>
                    <a:pt x="39" y="24"/>
                  </a:cubicBezTo>
                  <a:cubicBezTo>
                    <a:pt x="42" y="30"/>
                    <a:pt x="39" y="36"/>
                    <a:pt x="33" y="39"/>
                  </a:cubicBezTo>
                  <a:cubicBezTo>
                    <a:pt x="28" y="42"/>
                    <a:pt x="21" y="39"/>
                    <a:pt x="18" y="33"/>
                  </a:cubicBezTo>
                  <a:cubicBezTo>
                    <a:pt x="16" y="28"/>
                    <a:pt x="18" y="21"/>
                    <a:pt x="2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1728"/>
            <p:cNvSpPr/>
            <p:nvPr/>
          </p:nvSpPr>
          <p:spPr bwMode="auto">
            <a:xfrm>
              <a:off x="4290120" y="2723208"/>
              <a:ext cx="107950" cy="93663"/>
            </a:xfrm>
            <a:custGeom>
              <a:avLst/>
              <a:gdLst>
                <a:gd name="T0" fmla="*/ 27 w 29"/>
                <a:gd name="T1" fmla="*/ 0 h 25"/>
                <a:gd name="T2" fmla="*/ 24 w 29"/>
                <a:gd name="T3" fmla="*/ 2 h 25"/>
                <a:gd name="T4" fmla="*/ 1 w 29"/>
                <a:gd name="T5" fmla="*/ 21 h 25"/>
                <a:gd name="T6" fmla="*/ 1 w 29"/>
                <a:gd name="T7" fmla="*/ 23 h 25"/>
                <a:gd name="T8" fmla="*/ 2 w 29"/>
                <a:gd name="T9" fmla="*/ 24 h 25"/>
                <a:gd name="T10" fmla="*/ 2 w 29"/>
                <a:gd name="T11" fmla="*/ 25 h 25"/>
                <a:gd name="T12" fmla="*/ 4 w 29"/>
                <a:gd name="T13" fmla="*/ 24 h 25"/>
                <a:gd name="T14" fmla="*/ 26 w 29"/>
                <a:gd name="T15" fmla="*/ 6 h 25"/>
                <a:gd name="T16" fmla="*/ 28 w 29"/>
                <a:gd name="T17" fmla="*/ 5 h 25"/>
                <a:gd name="T18" fmla="*/ 29 w 29"/>
                <a:gd name="T19" fmla="*/ 3 h 25"/>
                <a:gd name="T20" fmla="*/ 29 w 29"/>
                <a:gd name="T21" fmla="*/ 2 h 25"/>
                <a:gd name="T22" fmla="*/ 29 w 29"/>
                <a:gd name="T23" fmla="*/ 1 h 25"/>
                <a:gd name="T24" fmla="*/ 28 w 29"/>
                <a:gd name="T25" fmla="*/ 0 h 25"/>
                <a:gd name="T26" fmla="*/ 27 w 29"/>
                <a:gd name="T2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5">
                  <a:moveTo>
                    <a:pt x="27" y="0"/>
                  </a:moveTo>
                  <a:cubicBezTo>
                    <a:pt x="27" y="0"/>
                    <a:pt x="24" y="2"/>
                    <a:pt x="24" y="2"/>
                  </a:cubicBezTo>
                  <a:cubicBezTo>
                    <a:pt x="15" y="6"/>
                    <a:pt x="7" y="13"/>
                    <a:pt x="1" y="21"/>
                  </a:cubicBezTo>
                  <a:cubicBezTo>
                    <a:pt x="0" y="22"/>
                    <a:pt x="0" y="22"/>
                    <a:pt x="1" y="23"/>
                  </a:cubicBezTo>
                  <a:cubicBezTo>
                    <a:pt x="1" y="23"/>
                    <a:pt x="1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4" y="25"/>
                    <a:pt x="4" y="24"/>
                  </a:cubicBezTo>
                  <a:cubicBezTo>
                    <a:pt x="10" y="16"/>
                    <a:pt x="17" y="10"/>
                    <a:pt x="26" y="6"/>
                  </a:cubicBezTo>
                  <a:cubicBezTo>
                    <a:pt x="26" y="6"/>
                    <a:pt x="28" y="5"/>
                    <a:pt x="28" y="5"/>
                  </a:cubicBezTo>
                  <a:cubicBezTo>
                    <a:pt x="29" y="5"/>
                    <a:pt x="29" y="4"/>
                    <a:pt x="29" y="3"/>
                  </a:cubicBezTo>
                  <a:cubicBezTo>
                    <a:pt x="29" y="3"/>
                    <a:pt x="29" y="3"/>
                    <a:pt x="29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8" y="1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729"/>
            <p:cNvSpPr/>
            <p:nvPr/>
          </p:nvSpPr>
          <p:spPr bwMode="auto">
            <a:xfrm>
              <a:off x="4537770" y="3031183"/>
              <a:ext cx="107950" cy="93663"/>
            </a:xfrm>
            <a:custGeom>
              <a:avLst/>
              <a:gdLst>
                <a:gd name="T0" fmla="*/ 25 w 29"/>
                <a:gd name="T1" fmla="*/ 1 h 25"/>
                <a:gd name="T2" fmla="*/ 4 w 29"/>
                <a:gd name="T3" fmla="*/ 20 h 25"/>
                <a:gd name="T4" fmla="*/ 1 w 29"/>
                <a:gd name="T5" fmla="*/ 21 h 25"/>
                <a:gd name="T6" fmla="*/ 0 w 29"/>
                <a:gd name="T7" fmla="*/ 22 h 25"/>
                <a:gd name="T8" fmla="*/ 0 w 29"/>
                <a:gd name="T9" fmla="*/ 23 h 25"/>
                <a:gd name="T10" fmla="*/ 1 w 29"/>
                <a:gd name="T11" fmla="*/ 24 h 25"/>
                <a:gd name="T12" fmla="*/ 2 w 29"/>
                <a:gd name="T13" fmla="*/ 25 h 25"/>
                <a:gd name="T14" fmla="*/ 3 w 29"/>
                <a:gd name="T15" fmla="*/ 25 h 25"/>
                <a:gd name="T16" fmla="*/ 6 w 29"/>
                <a:gd name="T17" fmla="*/ 24 h 25"/>
                <a:gd name="T18" fmla="*/ 29 w 29"/>
                <a:gd name="T19" fmla="*/ 4 h 25"/>
                <a:gd name="T20" fmla="*/ 29 w 29"/>
                <a:gd name="T21" fmla="*/ 3 h 25"/>
                <a:gd name="T22" fmla="*/ 28 w 29"/>
                <a:gd name="T23" fmla="*/ 1 h 25"/>
                <a:gd name="T24" fmla="*/ 27 w 29"/>
                <a:gd name="T25" fmla="*/ 1 h 25"/>
                <a:gd name="T26" fmla="*/ 25 w 29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5">
                  <a:moveTo>
                    <a:pt x="25" y="1"/>
                  </a:moveTo>
                  <a:cubicBezTo>
                    <a:pt x="19" y="9"/>
                    <a:pt x="12" y="16"/>
                    <a:pt x="4" y="20"/>
                  </a:cubicBezTo>
                  <a:cubicBezTo>
                    <a:pt x="4" y="20"/>
                    <a:pt x="1" y="21"/>
                    <a:pt x="1" y="21"/>
                  </a:cubicBezTo>
                  <a:cubicBezTo>
                    <a:pt x="1" y="21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5"/>
                    <a:pt x="2" y="25"/>
                  </a:cubicBezTo>
                  <a:cubicBezTo>
                    <a:pt x="2" y="25"/>
                    <a:pt x="2" y="25"/>
                    <a:pt x="3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5" y="20"/>
                    <a:pt x="23" y="13"/>
                    <a:pt x="29" y="4"/>
                  </a:cubicBezTo>
                  <a:cubicBezTo>
                    <a:pt x="29" y="4"/>
                    <a:pt x="29" y="3"/>
                    <a:pt x="29" y="3"/>
                  </a:cubicBezTo>
                  <a:cubicBezTo>
                    <a:pt x="29" y="2"/>
                    <a:pt x="28" y="2"/>
                    <a:pt x="28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0"/>
                    <a:pt x="25" y="1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730"/>
            <p:cNvSpPr/>
            <p:nvPr/>
          </p:nvSpPr>
          <p:spPr bwMode="auto">
            <a:xfrm>
              <a:off x="4526658" y="3016895"/>
              <a:ext cx="90488" cy="74613"/>
            </a:xfrm>
            <a:custGeom>
              <a:avLst/>
              <a:gdLst>
                <a:gd name="T0" fmla="*/ 20 w 24"/>
                <a:gd name="T1" fmla="*/ 0 h 20"/>
                <a:gd name="T2" fmla="*/ 3 w 24"/>
                <a:gd name="T3" fmla="*/ 15 h 20"/>
                <a:gd name="T4" fmla="*/ 4 w 24"/>
                <a:gd name="T5" fmla="*/ 15 h 20"/>
                <a:gd name="T6" fmla="*/ 1 w 24"/>
                <a:gd name="T7" fmla="*/ 16 h 20"/>
                <a:gd name="T8" fmla="*/ 0 w 24"/>
                <a:gd name="T9" fmla="*/ 17 h 20"/>
                <a:gd name="T10" fmla="*/ 0 w 24"/>
                <a:gd name="T11" fmla="*/ 18 h 20"/>
                <a:gd name="T12" fmla="*/ 0 w 24"/>
                <a:gd name="T13" fmla="*/ 19 h 20"/>
                <a:gd name="T14" fmla="*/ 1 w 24"/>
                <a:gd name="T15" fmla="*/ 20 h 20"/>
                <a:gd name="T16" fmla="*/ 3 w 24"/>
                <a:gd name="T17" fmla="*/ 20 h 20"/>
                <a:gd name="T18" fmla="*/ 5 w 24"/>
                <a:gd name="T19" fmla="*/ 19 h 20"/>
                <a:gd name="T20" fmla="*/ 24 w 24"/>
                <a:gd name="T21" fmla="*/ 3 h 20"/>
                <a:gd name="T22" fmla="*/ 24 w 24"/>
                <a:gd name="T23" fmla="*/ 2 h 20"/>
                <a:gd name="T24" fmla="*/ 24 w 24"/>
                <a:gd name="T25" fmla="*/ 1 h 20"/>
                <a:gd name="T26" fmla="*/ 23 w 24"/>
                <a:gd name="T27" fmla="*/ 0 h 20"/>
                <a:gd name="T28" fmla="*/ 20 w 24"/>
                <a:gd name="T2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20">
                  <a:moveTo>
                    <a:pt x="20" y="0"/>
                  </a:moveTo>
                  <a:cubicBezTo>
                    <a:pt x="16" y="7"/>
                    <a:pt x="10" y="12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2" y="20"/>
                    <a:pt x="2" y="20"/>
                    <a:pt x="3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2" y="16"/>
                    <a:pt x="19" y="10"/>
                    <a:pt x="24" y="3"/>
                  </a:cubicBezTo>
                  <a:cubicBezTo>
                    <a:pt x="24" y="3"/>
                    <a:pt x="24" y="2"/>
                    <a:pt x="24" y="2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1731"/>
            <p:cNvSpPr/>
            <p:nvPr/>
          </p:nvSpPr>
          <p:spPr bwMode="auto">
            <a:xfrm>
              <a:off x="4320283" y="2756545"/>
              <a:ext cx="90488" cy="79375"/>
            </a:xfrm>
            <a:custGeom>
              <a:avLst/>
              <a:gdLst>
                <a:gd name="T0" fmla="*/ 22 w 24"/>
                <a:gd name="T1" fmla="*/ 0 h 21"/>
                <a:gd name="T2" fmla="*/ 20 w 24"/>
                <a:gd name="T3" fmla="*/ 1 h 21"/>
                <a:gd name="T4" fmla="*/ 19 w 24"/>
                <a:gd name="T5" fmla="*/ 1 h 21"/>
                <a:gd name="T6" fmla="*/ 19 w 24"/>
                <a:gd name="T7" fmla="*/ 1 h 21"/>
                <a:gd name="T8" fmla="*/ 0 w 24"/>
                <a:gd name="T9" fmla="*/ 17 h 21"/>
                <a:gd name="T10" fmla="*/ 0 w 24"/>
                <a:gd name="T11" fmla="*/ 19 h 21"/>
                <a:gd name="T12" fmla="*/ 1 w 24"/>
                <a:gd name="T13" fmla="*/ 20 h 21"/>
                <a:gd name="T14" fmla="*/ 2 w 24"/>
                <a:gd name="T15" fmla="*/ 20 h 21"/>
                <a:gd name="T16" fmla="*/ 4 w 24"/>
                <a:gd name="T17" fmla="*/ 20 h 21"/>
                <a:gd name="T18" fmla="*/ 21 w 24"/>
                <a:gd name="T19" fmla="*/ 5 h 21"/>
                <a:gd name="T20" fmla="*/ 23 w 24"/>
                <a:gd name="T21" fmla="*/ 5 h 21"/>
                <a:gd name="T22" fmla="*/ 24 w 24"/>
                <a:gd name="T23" fmla="*/ 3 h 21"/>
                <a:gd name="T24" fmla="*/ 24 w 24"/>
                <a:gd name="T25" fmla="*/ 2 h 21"/>
                <a:gd name="T26" fmla="*/ 24 w 24"/>
                <a:gd name="T27" fmla="*/ 1 h 21"/>
                <a:gd name="T28" fmla="*/ 23 w 24"/>
                <a:gd name="T29" fmla="*/ 0 h 21"/>
                <a:gd name="T30" fmla="*/ 22 w 24"/>
                <a:gd name="T3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21">
                  <a:moveTo>
                    <a:pt x="22" y="0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2" y="5"/>
                    <a:pt x="5" y="10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19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1"/>
                    <a:pt x="4" y="21"/>
                    <a:pt x="4" y="20"/>
                  </a:cubicBezTo>
                  <a:cubicBezTo>
                    <a:pt x="9" y="14"/>
                    <a:pt x="15" y="8"/>
                    <a:pt x="21" y="5"/>
                  </a:cubicBezTo>
                  <a:cubicBezTo>
                    <a:pt x="21" y="5"/>
                    <a:pt x="23" y="5"/>
                    <a:pt x="23" y="5"/>
                  </a:cubicBezTo>
                  <a:cubicBezTo>
                    <a:pt x="24" y="4"/>
                    <a:pt x="24" y="3"/>
                    <a:pt x="24" y="3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0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1732"/>
            <p:cNvSpPr/>
            <p:nvPr/>
          </p:nvSpPr>
          <p:spPr bwMode="auto">
            <a:xfrm>
              <a:off x="4515545" y="2997845"/>
              <a:ext cx="74613" cy="63500"/>
            </a:xfrm>
            <a:custGeom>
              <a:avLst/>
              <a:gdLst>
                <a:gd name="T0" fmla="*/ 15 w 20"/>
                <a:gd name="T1" fmla="*/ 0 h 17"/>
                <a:gd name="T2" fmla="*/ 2 w 20"/>
                <a:gd name="T3" fmla="*/ 12 h 17"/>
                <a:gd name="T4" fmla="*/ 1 w 20"/>
                <a:gd name="T5" fmla="*/ 12 h 17"/>
                <a:gd name="T6" fmla="*/ 0 w 20"/>
                <a:gd name="T7" fmla="*/ 14 h 17"/>
                <a:gd name="T8" fmla="*/ 0 w 20"/>
                <a:gd name="T9" fmla="*/ 15 h 17"/>
                <a:gd name="T10" fmla="*/ 1 w 20"/>
                <a:gd name="T11" fmla="*/ 16 h 17"/>
                <a:gd name="T12" fmla="*/ 3 w 20"/>
                <a:gd name="T13" fmla="*/ 17 h 17"/>
                <a:gd name="T14" fmla="*/ 4 w 20"/>
                <a:gd name="T15" fmla="*/ 16 h 17"/>
                <a:gd name="T16" fmla="*/ 19 w 20"/>
                <a:gd name="T17" fmla="*/ 3 h 17"/>
                <a:gd name="T18" fmla="*/ 19 w 20"/>
                <a:gd name="T19" fmla="*/ 2 h 17"/>
                <a:gd name="T20" fmla="*/ 19 w 20"/>
                <a:gd name="T21" fmla="*/ 1 h 17"/>
                <a:gd name="T22" fmla="*/ 18 w 20"/>
                <a:gd name="T23" fmla="*/ 0 h 17"/>
                <a:gd name="T24" fmla="*/ 15 w 20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7">
                  <a:moveTo>
                    <a:pt x="15" y="0"/>
                  </a:moveTo>
                  <a:cubicBezTo>
                    <a:pt x="12" y="5"/>
                    <a:pt x="7" y="9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2" y="17"/>
                    <a:pt x="2" y="17"/>
                    <a:pt x="3" y="17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10" y="13"/>
                    <a:pt x="15" y="9"/>
                    <a:pt x="19" y="3"/>
                  </a:cubicBezTo>
                  <a:cubicBezTo>
                    <a:pt x="19" y="3"/>
                    <a:pt x="20" y="2"/>
                    <a:pt x="19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1733"/>
            <p:cNvSpPr/>
            <p:nvPr/>
          </p:nvSpPr>
          <p:spPr bwMode="auto">
            <a:xfrm>
              <a:off x="4350445" y="2791470"/>
              <a:ext cx="71438" cy="63500"/>
            </a:xfrm>
            <a:custGeom>
              <a:avLst/>
              <a:gdLst>
                <a:gd name="T0" fmla="*/ 17 w 19"/>
                <a:gd name="T1" fmla="*/ 0 h 17"/>
                <a:gd name="T2" fmla="*/ 15 w 19"/>
                <a:gd name="T3" fmla="*/ 1 h 17"/>
                <a:gd name="T4" fmla="*/ 0 w 19"/>
                <a:gd name="T5" fmla="*/ 13 h 17"/>
                <a:gd name="T6" fmla="*/ 0 w 19"/>
                <a:gd name="T7" fmla="*/ 15 h 17"/>
                <a:gd name="T8" fmla="*/ 1 w 19"/>
                <a:gd name="T9" fmla="*/ 16 h 17"/>
                <a:gd name="T10" fmla="*/ 2 w 19"/>
                <a:gd name="T11" fmla="*/ 16 h 17"/>
                <a:gd name="T12" fmla="*/ 4 w 19"/>
                <a:gd name="T13" fmla="*/ 16 h 17"/>
                <a:gd name="T14" fmla="*/ 17 w 19"/>
                <a:gd name="T15" fmla="*/ 5 h 17"/>
                <a:gd name="T16" fmla="*/ 19 w 19"/>
                <a:gd name="T17" fmla="*/ 4 h 17"/>
                <a:gd name="T18" fmla="*/ 19 w 19"/>
                <a:gd name="T19" fmla="*/ 2 h 17"/>
                <a:gd name="T20" fmla="*/ 19 w 19"/>
                <a:gd name="T21" fmla="*/ 2 h 17"/>
                <a:gd name="T22" fmla="*/ 19 w 19"/>
                <a:gd name="T23" fmla="*/ 1 h 17"/>
                <a:gd name="T24" fmla="*/ 18 w 19"/>
                <a:gd name="T25" fmla="*/ 0 h 17"/>
                <a:gd name="T26" fmla="*/ 17 w 19"/>
                <a:gd name="T2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7">
                  <a:moveTo>
                    <a:pt x="17" y="0"/>
                  </a:moveTo>
                  <a:cubicBezTo>
                    <a:pt x="17" y="0"/>
                    <a:pt x="15" y="0"/>
                    <a:pt x="15" y="1"/>
                  </a:cubicBezTo>
                  <a:cubicBezTo>
                    <a:pt x="10" y="3"/>
                    <a:pt x="4" y="8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4" y="17"/>
                    <a:pt x="4" y="16"/>
                  </a:cubicBezTo>
                  <a:cubicBezTo>
                    <a:pt x="8" y="11"/>
                    <a:pt x="12" y="7"/>
                    <a:pt x="17" y="5"/>
                  </a:cubicBezTo>
                  <a:cubicBezTo>
                    <a:pt x="17" y="5"/>
                    <a:pt x="19" y="4"/>
                    <a:pt x="19" y="4"/>
                  </a:cubicBezTo>
                  <a:cubicBezTo>
                    <a:pt x="19" y="4"/>
                    <a:pt x="19" y="3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9" name="直接连接符 58"/>
          <p:cNvCxnSpPr/>
          <p:nvPr/>
        </p:nvCxnSpPr>
        <p:spPr>
          <a:xfrm>
            <a:off x="6567878" y="2595233"/>
            <a:ext cx="4680000" cy="0"/>
          </a:xfrm>
          <a:prstGeom prst="line">
            <a:avLst/>
          </a:prstGeom>
          <a:noFill/>
          <a:ln w="12700">
            <a:solidFill>
              <a:srgbClr val="A82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6567878" y="4280937"/>
            <a:ext cx="4680000" cy="0"/>
          </a:xfrm>
          <a:prstGeom prst="line">
            <a:avLst/>
          </a:prstGeom>
          <a:noFill/>
          <a:ln w="12700">
            <a:solidFill>
              <a:srgbClr val="A82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矩形 67"/>
          <p:cNvSpPr/>
          <p:nvPr/>
        </p:nvSpPr>
        <p:spPr>
          <a:xfrm>
            <a:off x="7342416" y="1251566"/>
            <a:ext cx="1696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疫情</a:t>
            </a:r>
          </a:p>
        </p:txBody>
      </p:sp>
      <p:sp>
        <p:nvSpPr>
          <p:cNvPr id="69" name="矩形 68"/>
          <p:cNvSpPr/>
          <p:nvPr/>
        </p:nvSpPr>
        <p:spPr>
          <a:xfrm>
            <a:off x="7342416" y="1662363"/>
            <a:ext cx="3955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CovID19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严重影响人类正常发展</a:t>
            </a:r>
          </a:p>
        </p:txBody>
      </p:sp>
      <p:sp>
        <p:nvSpPr>
          <p:cNvPr id="70" name="矩形 69"/>
          <p:cNvSpPr/>
          <p:nvPr/>
        </p:nvSpPr>
        <p:spPr>
          <a:xfrm>
            <a:off x="7342416" y="2873193"/>
            <a:ext cx="1696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</a:t>
            </a:r>
          </a:p>
        </p:txBody>
      </p:sp>
      <p:sp>
        <p:nvSpPr>
          <p:cNvPr id="71" name="矩形 70"/>
          <p:cNvSpPr/>
          <p:nvPr/>
        </p:nvSpPr>
        <p:spPr>
          <a:xfrm>
            <a:off x="7342416" y="3283990"/>
            <a:ext cx="3955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去中心化，分布式，可追溯，透明的账本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342416" y="4899502"/>
            <a:ext cx="3955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慈善捐款物资追溯不透明。</a:t>
            </a:r>
          </a:p>
        </p:txBody>
      </p:sp>
      <p:sp>
        <p:nvSpPr>
          <p:cNvPr id="39" name="等腰三角形 38"/>
          <p:cNvSpPr/>
          <p:nvPr/>
        </p:nvSpPr>
        <p:spPr>
          <a:xfrm rot="5400000">
            <a:off x="310761" y="252938"/>
            <a:ext cx="396547" cy="341851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01238" y="1691677"/>
            <a:ext cx="4797115" cy="3796061"/>
            <a:chOff x="1001238" y="1946385"/>
            <a:chExt cx="4797115" cy="3796061"/>
          </a:xfrm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grpSpPr>
        <p:grpSp>
          <p:nvGrpSpPr>
            <p:cNvPr id="5" name="组合 4"/>
            <p:cNvGrpSpPr/>
            <p:nvPr/>
          </p:nvGrpSpPr>
          <p:grpSpPr>
            <a:xfrm>
              <a:off x="1001238" y="1946385"/>
              <a:ext cx="4797115" cy="3796061"/>
              <a:chOff x="1001238" y="1946385"/>
              <a:chExt cx="4797115" cy="3796061"/>
            </a:xfrm>
          </p:grpSpPr>
          <p:sp>
            <p:nvSpPr>
              <p:cNvPr id="13" name="圆角矩形 1"/>
              <p:cNvSpPr>
                <a:spLocks noChangeArrowheads="1"/>
              </p:cNvSpPr>
              <p:nvPr/>
            </p:nvSpPr>
            <p:spPr bwMode="auto">
              <a:xfrm>
                <a:off x="1001238" y="1946385"/>
                <a:ext cx="4797115" cy="3144842"/>
              </a:xfrm>
              <a:custGeom>
                <a:avLst/>
                <a:gdLst>
                  <a:gd name="T0" fmla="*/ 52016 w 5436000"/>
                  <a:gd name="T1" fmla="*/ 49697 h 3564000"/>
                  <a:gd name="T2" fmla="*/ 52016 w 5436000"/>
                  <a:gd name="T3" fmla="*/ 633875 h 3564000"/>
                  <a:gd name="T4" fmla="*/ 1156351 w 5436000"/>
                  <a:gd name="T5" fmla="*/ 633875 h 3564000"/>
                  <a:gd name="T6" fmla="*/ 1156351 w 5436000"/>
                  <a:gd name="T7" fmla="*/ 49697 h 3564000"/>
                  <a:gd name="T8" fmla="*/ 52016 w 5436000"/>
                  <a:gd name="T9" fmla="*/ 49697 h 3564000"/>
                  <a:gd name="T10" fmla="*/ 43114 w 5436000"/>
                  <a:gd name="T11" fmla="*/ 0 h 3564000"/>
                  <a:gd name="T12" fmla="*/ 1165254 w 5436000"/>
                  <a:gd name="T13" fmla="*/ 0 h 3564000"/>
                  <a:gd name="T14" fmla="*/ 1208368 w 5436000"/>
                  <a:gd name="T15" fmla="*/ 43114 h 3564000"/>
                  <a:gd name="T16" fmla="*/ 1208368 w 5436000"/>
                  <a:gd name="T17" fmla="*/ 749128 h 3564000"/>
                  <a:gd name="T18" fmla="*/ 1165254 w 5436000"/>
                  <a:gd name="T19" fmla="*/ 792241 h 3564000"/>
                  <a:gd name="T20" fmla="*/ 43114 w 5436000"/>
                  <a:gd name="T21" fmla="*/ 792241 h 3564000"/>
                  <a:gd name="T22" fmla="*/ 0 w 5436000"/>
                  <a:gd name="T23" fmla="*/ 749128 h 3564000"/>
                  <a:gd name="T24" fmla="*/ 0 w 5436000"/>
                  <a:gd name="T25" fmla="*/ 43114 h 3564000"/>
                  <a:gd name="T26" fmla="*/ 43114 w 5436000"/>
                  <a:gd name="T27" fmla="*/ 0 h 35640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5436000"/>
                  <a:gd name="T43" fmla="*/ 0 h 3564000"/>
                  <a:gd name="T44" fmla="*/ 5436000 w 5436000"/>
                  <a:gd name="T45" fmla="*/ 3564000 h 35640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5436000" h="3564000">
                    <a:moveTo>
                      <a:pt x="234000" y="223568"/>
                    </a:moveTo>
                    <a:lnTo>
                      <a:pt x="234000" y="2851568"/>
                    </a:lnTo>
                    <a:lnTo>
                      <a:pt x="5202000" y="2851568"/>
                    </a:lnTo>
                    <a:lnTo>
                      <a:pt x="5202000" y="223568"/>
                    </a:lnTo>
                    <a:lnTo>
                      <a:pt x="234000" y="223568"/>
                    </a:lnTo>
                    <a:close/>
                    <a:moveTo>
                      <a:pt x="193953" y="0"/>
                    </a:moveTo>
                    <a:lnTo>
                      <a:pt x="5242047" y="0"/>
                    </a:lnTo>
                    <a:cubicBezTo>
                      <a:pt x="5349164" y="0"/>
                      <a:pt x="5436000" y="86836"/>
                      <a:pt x="5436000" y="193953"/>
                    </a:cubicBezTo>
                    <a:lnTo>
                      <a:pt x="5436000" y="3370047"/>
                    </a:lnTo>
                    <a:cubicBezTo>
                      <a:pt x="5436000" y="3477164"/>
                      <a:pt x="5349164" y="3564000"/>
                      <a:pt x="5242047" y="3564000"/>
                    </a:cubicBezTo>
                    <a:lnTo>
                      <a:pt x="193953" y="3564000"/>
                    </a:lnTo>
                    <a:cubicBezTo>
                      <a:pt x="86836" y="3564000"/>
                      <a:pt x="0" y="3477164"/>
                      <a:pt x="0" y="3370047"/>
                    </a:cubicBezTo>
                    <a:lnTo>
                      <a:pt x="0" y="193953"/>
                    </a:lnTo>
                    <a:cubicBezTo>
                      <a:pt x="0" y="86836"/>
                      <a:pt x="86836" y="0"/>
                      <a:pt x="19395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圆角矩形 12"/>
              <p:cNvSpPr>
                <a:spLocks noChangeArrowheads="1"/>
              </p:cNvSpPr>
              <p:nvPr/>
            </p:nvSpPr>
            <p:spPr bwMode="auto">
              <a:xfrm>
                <a:off x="1001238" y="1946385"/>
                <a:ext cx="4797115" cy="2713472"/>
              </a:xfrm>
              <a:custGeom>
                <a:avLst/>
                <a:gdLst>
                  <a:gd name="T0" fmla="*/ 52016 w 5436000"/>
                  <a:gd name="T1" fmla="*/ 49697 h 3075136"/>
                  <a:gd name="T2" fmla="*/ 52016 w 5436000"/>
                  <a:gd name="T3" fmla="*/ 633874 h 3075136"/>
                  <a:gd name="T4" fmla="*/ 1156351 w 5436000"/>
                  <a:gd name="T5" fmla="*/ 633874 h 3075136"/>
                  <a:gd name="T6" fmla="*/ 1156351 w 5436000"/>
                  <a:gd name="T7" fmla="*/ 49697 h 3075136"/>
                  <a:gd name="T8" fmla="*/ 52016 w 5436000"/>
                  <a:gd name="T9" fmla="*/ 49697 h 3075136"/>
                  <a:gd name="T10" fmla="*/ 43114 w 5436000"/>
                  <a:gd name="T11" fmla="*/ 0 h 3075136"/>
                  <a:gd name="T12" fmla="*/ 1165254 w 5436000"/>
                  <a:gd name="T13" fmla="*/ 0 h 3075136"/>
                  <a:gd name="T14" fmla="*/ 1208368 w 5436000"/>
                  <a:gd name="T15" fmla="*/ 43114 h 3075136"/>
                  <a:gd name="T16" fmla="*/ 1208368 w 5436000"/>
                  <a:gd name="T17" fmla="*/ 683571 h 3075136"/>
                  <a:gd name="T18" fmla="*/ 0 w 5436000"/>
                  <a:gd name="T19" fmla="*/ 683571 h 3075136"/>
                  <a:gd name="T20" fmla="*/ 0 w 5436000"/>
                  <a:gd name="T21" fmla="*/ 43114 h 3075136"/>
                  <a:gd name="T22" fmla="*/ 43114 w 5436000"/>
                  <a:gd name="T23" fmla="*/ 0 h 30751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436000"/>
                  <a:gd name="T37" fmla="*/ 0 h 3075136"/>
                  <a:gd name="T38" fmla="*/ 5436000 w 5436000"/>
                  <a:gd name="T39" fmla="*/ 3075136 h 30751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436000" h="3075136">
                    <a:moveTo>
                      <a:pt x="234000" y="223568"/>
                    </a:moveTo>
                    <a:lnTo>
                      <a:pt x="234000" y="2851568"/>
                    </a:lnTo>
                    <a:lnTo>
                      <a:pt x="5202000" y="2851568"/>
                    </a:lnTo>
                    <a:lnTo>
                      <a:pt x="5202000" y="223568"/>
                    </a:lnTo>
                    <a:lnTo>
                      <a:pt x="234000" y="223568"/>
                    </a:lnTo>
                    <a:close/>
                    <a:moveTo>
                      <a:pt x="193953" y="0"/>
                    </a:moveTo>
                    <a:lnTo>
                      <a:pt x="5242047" y="0"/>
                    </a:lnTo>
                    <a:cubicBezTo>
                      <a:pt x="5349164" y="0"/>
                      <a:pt x="5436000" y="86836"/>
                      <a:pt x="5436000" y="193953"/>
                    </a:cubicBezTo>
                    <a:lnTo>
                      <a:pt x="5436000" y="3075136"/>
                    </a:lnTo>
                    <a:lnTo>
                      <a:pt x="0" y="3075136"/>
                    </a:lnTo>
                    <a:lnTo>
                      <a:pt x="0" y="193953"/>
                    </a:lnTo>
                    <a:cubicBezTo>
                      <a:pt x="0" y="86836"/>
                      <a:pt x="86836" y="0"/>
                      <a:pt x="193953" y="0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矩形 14"/>
              <p:cNvSpPr>
                <a:spLocks noChangeArrowheads="1"/>
              </p:cNvSpPr>
              <p:nvPr/>
            </p:nvSpPr>
            <p:spPr bwMode="auto">
              <a:xfrm>
                <a:off x="1207736" y="2143660"/>
                <a:ext cx="4384118" cy="2318924"/>
              </a:xfrm>
              <a:custGeom>
                <a:avLst/>
                <a:gdLst>
                  <a:gd name="T0" fmla="*/ 4002 w 4968000"/>
                  <a:gd name="T1" fmla="*/ 4002 h 2628000"/>
                  <a:gd name="T2" fmla="*/ 4002 w 4968000"/>
                  <a:gd name="T3" fmla="*/ 580176 h 2628000"/>
                  <a:gd name="T4" fmla="*/ 1100334 w 4968000"/>
                  <a:gd name="T5" fmla="*/ 580176 h 2628000"/>
                  <a:gd name="T6" fmla="*/ 1100334 w 4968000"/>
                  <a:gd name="T7" fmla="*/ 4002 h 2628000"/>
                  <a:gd name="T8" fmla="*/ 4002 w 4968000"/>
                  <a:gd name="T9" fmla="*/ 4002 h 2628000"/>
                  <a:gd name="T10" fmla="*/ 0 w 4968000"/>
                  <a:gd name="T11" fmla="*/ 0 h 2628000"/>
                  <a:gd name="T12" fmla="*/ 1104336 w 4968000"/>
                  <a:gd name="T13" fmla="*/ 0 h 2628000"/>
                  <a:gd name="T14" fmla="*/ 1104336 w 4968000"/>
                  <a:gd name="T15" fmla="*/ 584177 h 2628000"/>
                  <a:gd name="T16" fmla="*/ 0 w 4968000"/>
                  <a:gd name="T17" fmla="*/ 584177 h 2628000"/>
                  <a:gd name="T18" fmla="*/ 0 w 4968000"/>
                  <a:gd name="T19" fmla="*/ 0 h 26280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968000"/>
                  <a:gd name="T31" fmla="*/ 0 h 2628000"/>
                  <a:gd name="T32" fmla="*/ 4968000 w 4968000"/>
                  <a:gd name="T33" fmla="*/ 2628000 h 26280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968000" h="2628000">
                    <a:moveTo>
                      <a:pt x="18000" y="18000"/>
                    </a:moveTo>
                    <a:lnTo>
                      <a:pt x="18000" y="2610000"/>
                    </a:lnTo>
                    <a:lnTo>
                      <a:pt x="4950000" y="2610000"/>
                    </a:lnTo>
                    <a:lnTo>
                      <a:pt x="4950000" y="18000"/>
                    </a:lnTo>
                    <a:lnTo>
                      <a:pt x="18000" y="18000"/>
                    </a:lnTo>
                    <a:close/>
                    <a:moveTo>
                      <a:pt x="0" y="0"/>
                    </a:moveTo>
                    <a:lnTo>
                      <a:pt x="4968000" y="0"/>
                    </a:lnTo>
                    <a:lnTo>
                      <a:pt x="4968000" y="2628000"/>
                    </a:lnTo>
                    <a:lnTo>
                      <a:pt x="0" y="262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矩形 39"/>
              <p:cNvSpPr>
                <a:spLocks noChangeArrowheads="1"/>
              </p:cNvSpPr>
              <p:nvPr/>
            </p:nvSpPr>
            <p:spPr bwMode="auto">
              <a:xfrm>
                <a:off x="2827891" y="5091227"/>
                <a:ext cx="1143810" cy="12707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7" name="矩形 40"/>
              <p:cNvSpPr>
                <a:spLocks noChangeArrowheads="1"/>
              </p:cNvSpPr>
              <p:nvPr/>
            </p:nvSpPr>
            <p:spPr bwMode="auto">
              <a:xfrm>
                <a:off x="2827891" y="5218305"/>
                <a:ext cx="1143810" cy="349427"/>
              </a:xfrm>
              <a:prstGeom prst="rect">
                <a:avLst/>
              </a:pr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8" name="圆角矩形 41"/>
              <p:cNvSpPr>
                <a:spLocks noChangeArrowheads="1"/>
              </p:cNvSpPr>
              <p:nvPr/>
            </p:nvSpPr>
            <p:spPr bwMode="auto">
              <a:xfrm>
                <a:off x="2446620" y="5567732"/>
                <a:ext cx="1906351" cy="174714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0" name="矩形 23"/>
              <p:cNvSpPr>
                <a:spLocks noChangeArrowheads="1"/>
              </p:cNvSpPr>
              <p:nvPr/>
            </p:nvSpPr>
            <p:spPr bwMode="auto">
              <a:xfrm>
                <a:off x="3626335" y="1946385"/>
                <a:ext cx="2172018" cy="3144842"/>
              </a:xfrm>
              <a:custGeom>
                <a:avLst/>
                <a:gdLst>
                  <a:gd name="T0" fmla="*/ 0 w 2461290"/>
                  <a:gd name="T1" fmla="*/ 0 h 3564000"/>
                  <a:gd name="T2" fmla="*/ 504006 w 2461290"/>
                  <a:gd name="T3" fmla="*/ 0 h 3564000"/>
                  <a:gd name="T4" fmla="*/ 547119 w 2461290"/>
                  <a:gd name="T5" fmla="*/ 43114 h 3564000"/>
                  <a:gd name="T6" fmla="*/ 547119 w 2461290"/>
                  <a:gd name="T7" fmla="*/ 749128 h 3564000"/>
                  <a:gd name="T8" fmla="*/ 504006 w 2461290"/>
                  <a:gd name="T9" fmla="*/ 792241 h 3564000"/>
                  <a:gd name="T10" fmla="*/ 368761 w 2461290"/>
                  <a:gd name="T11" fmla="*/ 792241 h 3564000"/>
                  <a:gd name="T12" fmla="*/ 0 w 2461290"/>
                  <a:gd name="T13" fmla="*/ 0 h 35640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461290"/>
                  <a:gd name="T22" fmla="*/ 0 h 3564000"/>
                  <a:gd name="T23" fmla="*/ 2461290 w 2461290"/>
                  <a:gd name="T24" fmla="*/ 3564000 h 35640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461290" h="3564000">
                    <a:moveTo>
                      <a:pt x="0" y="0"/>
                    </a:moveTo>
                    <a:lnTo>
                      <a:pt x="2267337" y="0"/>
                    </a:lnTo>
                    <a:cubicBezTo>
                      <a:pt x="2374454" y="0"/>
                      <a:pt x="2461290" y="86836"/>
                      <a:pt x="2461290" y="193953"/>
                    </a:cubicBezTo>
                    <a:lnTo>
                      <a:pt x="2461290" y="3370047"/>
                    </a:lnTo>
                    <a:cubicBezTo>
                      <a:pt x="2461290" y="3477164"/>
                      <a:pt x="2374454" y="3564000"/>
                      <a:pt x="2267337" y="3564000"/>
                    </a:cubicBezTo>
                    <a:lnTo>
                      <a:pt x="1658918" y="3564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9804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736" y="2144342"/>
              <a:ext cx="4384118" cy="2318242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0" t="-185" r="-1332" b="4331"/>
          <a:stretch/>
        </p:blipFill>
        <p:spPr>
          <a:xfrm>
            <a:off x="1174566" y="1888951"/>
            <a:ext cx="4450458" cy="2516198"/>
          </a:xfrm>
          <a:prstGeom prst="rect">
            <a:avLst/>
          </a:prstGeom>
        </p:spPr>
      </p:pic>
      <p:sp>
        <p:nvSpPr>
          <p:cNvPr id="61" name="矩形 69">
            <a:extLst>
              <a:ext uri="{FF2B5EF4-FFF2-40B4-BE49-F238E27FC236}">
                <a16:creationId xmlns:a16="http://schemas.microsoft.com/office/drawing/2014/main" id="{A45EB154-2306-4BC3-AB15-BFEEC2DABF79}"/>
              </a:ext>
            </a:extLst>
          </p:cNvPr>
          <p:cNvSpPr/>
          <p:nvPr/>
        </p:nvSpPr>
        <p:spPr>
          <a:xfrm>
            <a:off x="7342416" y="4437837"/>
            <a:ext cx="1696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慈善</a:t>
            </a:r>
          </a:p>
        </p:txBody>
      </p: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L -0.0681 -2.22222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0.12148 -3.7037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7 L -0.07826 0.09028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6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76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60"/>
                            </p:stCondLst>
                            <p:childTnLst>
                              <p:par>
                                <p:cTn id="63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76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3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3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3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240"/>
                            </p:stCondLst>
                            <p:childTnLst>
                              <p:par>
                                <p:cTn id="90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41" grpId="0" animBg="1"/>
      <p:bldP spid="42" grpId="0" animBg="1"/>
      <p:bldP spid="43" grpId="0" animBg="1"/>
      <p:bldP spid="44" grpId="0" animBg="1"/>
      <p:bldP spid="68" grpId="0"/>
      <p:bldP spid="69" grpId="0"/>
      <p:bldP spid="70" grpId="0"/>
      <p:bldP spid="71" grpId="0"/>
      <p:bldP spid="73" grpId="0"/>
      <p:bldP spid="39" grpId="0" animBg="1"/>
      <p:bldP spid="39" grpId="1" animBg="1"/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49142" y="1287628"/>
            <a:ext cx="2894408" cy="1738898"/>
            <a:chOff x="1549142" y="1621973"/>
            <a:chExt cx="2894408" cy="1738898"/>
          </a:xfrm>
        </p:grpSpPr>
        <p:sp>
          <p:nvSpPr>
            <p:cNvPr id="24" name="圆角矩形 23"/>
            <p:cNvSpPr/>
            <p:nvPr/>
          </p:nvSpPr>
          <p:spPr>
            <a:xfrm>
              <a:off x="1549142" y="1621973"/>
              <a:ext cx="2885503" cy="1738898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>
                      <a:lumMod val="10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032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2" name="同侧圆角矩形 1"/>
            <p:cNvSpPr/>
            <p:nvPr/>
          </p:nvSpPr>
          <p:spPr>
            <a:xfrm>
              <a:off x="1563550" y="1641593"/>
              <a:ext cx="2880000" cy="44904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BF2869">
                    <a:alpha val="93000"/>
                  </a:srgbClr>
                </a:gs>
                <a:gs pos="0">
                  <a:srgbClr val="6F172E"/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49142" y="4016868"/>
            <a:ext cx="2889650" cy="1738898"/>
            <a:chOff x="1549142" y="4351213"/>
            <a:chExt cx="2889650" cy="1738898"/>
          </a:xfrm>
        </p:grpSpPr>
        <p:sp>
          <p:nvSpPr>
            <p:cNvPr id="33" name="圆角矩形 32"/>
            <p:cNvSpPr/>
            <p:nvPr/>
          </p:nvSpPr>
          <p:spPr>
            <a:xfrm>
              <a:off x="1549142" y="4351213"/>
              <a:ext cx="2885503" cy="1738898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>
                      <a:lumMod val="10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032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4" name="同侧圆角矩形 33"/>
            <p:cNvSpPr/>
            <p:nvPr/>
          </p:nvSpPr>
          <p:spPr>
            <a:xfrm>
              <a:off x="1558792" y="4362832"/>
              <a:ext cx="2880000" cy="44904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BF2869">
                    <a:alpha val="93000"/>
                  </a:srgbClr>
                </a:gs>
                <a:gs pos="0">
                  <a:srgbClr val="6F172E"/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757355" y="1287628"/>
            <a:ext cx="2889650" cy="1738898"/>
            <a:chOff x="7757355" y="1621973"/>
            <a:chExt cx="2889650" cy="1738898"/>
          </a:xfrm>
        </p:grpSpPr>
        <p:sp>
          <p:nvSpPr>
            <p:cNvPr id="36" name="圆角矩形 35"/>
            <p:cNvSpPr/>
            <p:nvPr/>
          </p:nvSpPr>
          <p:spPr>
            <a:xfrm>
              <a:off x="7757355" y="1621973"/>
              <a:ext cx="2885503" cy="1738898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>
                      <a:lumMod val="10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032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37" name="同侧圆角矩形 36"/>
            <p:cNvSpPr/>
            <p:nvPr/>
          </p:nvSpPr>
          <p:spPr>
            <a:xfrm>
              <a:off x="7767005" y="1633592"/>
              <a:ext cx="2880000" cy="44904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BF2869">
                    <a:alpha val="93000"/>
                  </a:srgbClr>
                </a:gs>
                <a:gs pos="0">
                  <a:srgbClr val="6F172E"/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757355" y="4016868"/>
            <a:ext cx="2889650" cy="1738898"/>
            <a:chOff x="7757355" y="4351213"/>
            <a:chExt cx="2889650" cy="1738898"/>
          </a:xfrm>
        </p:grpSpPr>
        <p:sp>
          <p:nvSpPr>
            <p:cNvPr id="39" name="圆角矩形 38"/>
            <p:cNvSpPr/>
            <p:nvPr/>
          </p:nvSpPr>
          <p:spPr>
            <a:xfrm>
              <a:off x="7757355" y="4351213"/>
              <a:ext cx="2885503" cy="1738898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>
                      <a:lumMod val="10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03200" dist="152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0" name="同侧圆角矩形 39"/>
            <p:cNvSpPr/>
            <p:nvPr/>
          </p:nvSpPr>
          <p:spPr>
            <a:xfrm>
              <a:off x="7767005" y="4362832"/>
              <a:ext cx="2880000" cy="44904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BF2869">
                    <a:alpha val="93000"/>
                  </a:srgbClr>
                </a:gs>
                <a:gs pos="0">
                  <a:srgbClr val="6F172E"/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矩形 40"/>
          <p:cNvSpPr/>
          <p:nvPr/>
        </p:nvSpPr>
        <p:spPr>
          <a:xfrm>
            <a:off x="1912547" y="1339103"/>
            <a:ext cx="2158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捐款透明化</a:t>
            </a:r>
          </a:p>
        </p:txBody>
      </p:sp>
      <p:sp>
        <p:nvSpPr>
          <p:cNvPr id="42" name="矩形 41"/>
          <p:cNvSpPr/>
          <p:nvPr/>
        </p:nvSpPr>
        <p:spPr>
          <a:xfrm>
            <a:off x="1744381" y="1991009"/>
            <a:ext cx="2495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120760" y="1339103"/>
            <a:ext cx="2158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捐款记录可信</a:t>
            </a:r>
          </a:p>
        </p:txBody>
      </p:sp>
      <p:sp>
        <p:nvSpPr>
          <p:cNvPr id="44" name="矩形 43"/>
          <p:cNvSpPr/>
          <p:nvPr/>
        </p:nvSpPr>
        <p:spPr>
          <a:xfrm>
            <a:off x="7952594" y="1991009"/>
            <a:ext cx="2495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区块链的不可篡改性保证捐款信息可信。</a:t>
            </a:r>
          </a:p>
        </p:txBody>
      </p:sp>
      <p:sp>
        <p:nvSpPr>
          <p:cNvPr id="48" name="矩形 47"/>
          <p:cNvSpPr/>
          <p:nvPr/>
        </p:nvSpPr>
        <p:spPr>
          <a:xfrm>
            <a:off x="1912547" y="4068004"/>
            <a:ext cx="2158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增加社会信任度</a:t>
            </a:r>
          </a:p>
        </p:txBody>
      </p:sp>
      <p:sp>
        <p:nvSpPr>
          <p:cNvPr id="49" name="矩形 48"/>
          <p:cNvSpPr/>
          <p:nvPr/>
        </p:nvSpPr>
        <p:spPr>
          <a:xfrm>
            <a:off x="1744381" y="4719910"/>
            <a:ext cx="24950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疫情初期，出现了很多关于捐款物资的负面新闻，增加透明性，可以增加慈善机构的社会公信力。</a:t>
            </a:r>
          </a:p>
        </p:txBody>
      </p:sp>
      <p:sp>
        <p:nvSpPr>
          <p:cNvPr id="50" name="矩形 49"/>
          <p:cNvSpPr/>
          <p:nvPr/>
        </p:nvSpPr>
        <p:spPr>
          <a:xfrm>
            <a:off x="8120760" y="4068004"/>
            <a:ext cx="2158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发展公益事业</a:t>
            </a:r>
          </a:p>
        </p:txBody>
      </p:sp>
      <p:sp>
        <p:nvSpPr>
          <p:cNvPr id="51" name="矩形 50"/>
          <p:cNvSpPr/>
          <p:nvPr/>
        </p:nvSpPr>
        <p:spPr>
          <a:xfrm>
            <a:off x="7952594" y="4719910"/>
            <a:ext cx="24950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由于人们对于善款的去向更加放心，人们更愿意去捐款，促进公益事业。</a:t>
            </a:r>
          </a:p>
        </p:txBody>
      </p:sp>
      <p:sp>
        <p:nvSpPr>
          <p:cNvPr id="19" name="椭圆 18"/>
          <p:cNvSpPr/>
          <p:nvPr/>
        </p:nvSpPr>
        <p:spPr>
          <a:xfrm>
            <a:off x="5006327" y="2432024"/>
            <a:ext cx="2179347" cy="217934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53" name="直接连接符 52"/>
          <p:cNvCxnSpPr/>
          <p:nvPr/>
        </p:nvCxnSpPr>
        <p:spPr>
          <a:xfrm rot="18900000">
            <a:off x="4921754" y="1937548"/>
            <a:ext cx="0" cy="819807"/>
          </a:xfrm>
          <a:prstGeom prst="line">
            <a:avLst/>
          </a:prstGeom>
          <a:noFill/>
          <a:ln w="12700">
            <a:solidFill>
              <a:srgbClr val="A82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直接连接符 53"/>
          <p:cNvCxnSpPr/>
          <p:nvPr/>
        </p:nvCxnSpPr>
        <p:spPr>
          <a:xfrm rot="18900000">
            <a:off x="7270246" y="4286039"/>
            <a:ext cx="0" cy="819807"/>
          </a:xfrm>
          <a:prstGeom prst="line">
            <a:avLst/>
          </a:prstGeom>
          <a:noFill/>
          <a:ln w="12700">
            <a:solidFill>
              <a:srgbClr val="A82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直接连接符 56"/>
          <p:cNvCxnSpPr/>
          <p:nvPr/>
        </p:nvCxnSpPr>
        <p:spPr>
          <a:xfrm rot="13500000">
            <a:off x="4921755" y="4286040"/>
            <a:ext cx="0" cy="819807"/>
          </a:xfrm>
          <a:prstGeom prst="line">
            <a:avLst/>
          </a:prstGeom>
          <a:noFill/>
          <a:ln w="12700">
            <a:solidFill>
              <a:srgbClr val="A82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直接连接符 57"/>
          <p:cNvCxnSpPr/>
          <p:nvPr/>
        </p:nvCxnSpPr>
        <p:spPr>
          <a:xfrm rot="13500000">
            <a:off x="7270247" y="1937549"/>
            <a:ext cx="0" cy="819807"/>
          </a:xfrm>
          <a:prstGeom prst="line">
            <a:avLst/>
          </a:prstGeom>
          <a:noFill/>
          <a:ln w="12700">
            <a:solidFill>
              <a:srgbClr val="A82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6"/>
          <p:cNvSpPr txBox="1"/>
          <p:nvPr/>
        </p:nvSpPr>
        <p:spPr>
          <a:xfrm>
            <a:off x="5232148" y="3654765"/>
            <a:ext cx="1727705" cy="43088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</a:p>
        </p:txBody>
      </p:sp>
      <p:sp>
        <p:nvSpPr>
          <p:cNvPr id="30" name="Freeform 21"/>
          <p:cNvSpPr>
            <a:spLocks noEditPoints="1"/>
          </p:cNvSpPr>
          <p:nvPr/>
        </p:nvSpPr>
        <p:spPr bwMode="auto">
          <a:xfrm>
            <a:off x="5859796" y="3020881"/>
            <a:ext cx="472409" cy="474369"/>
          </a:xfrm>
          <a:custGeom>
            <a:avLst/>
            <a:gdLst>
              <a:gd name="T0" fmla="*/ 198 w 201"/>
              <a:gd name="T1" fmla="*/ 35 h 202"/>
              <a:gd name="T2" fmla="*/ 188 w 201"/>
              <a:gd name="T3" fmla="*/ 44 h 202"/>
              <a:gd name="T4" fmla="*/ 157 w 201"/>
              <a:gd name="T5" fmla="*/ 13 h 202"/>
              <a:gd name="T6" fmla="*/ 167 w 201"/>
              <a:gd name="T7" fmla="*/ 4 h 202"/>
              <a:gd name="T8" fmla="*/ 179 w 201"/>
              <a:gd name="T9" fmla="*/ 3 h 202"/>
              <a:gd name="T10" fmla="*/ 198 w 201"/>
              <a:gd name="T11" fmla="*/ 23 h 202"/>
              <a:gd name="T12" fmla="*/ 198 w 201"/>
              <a:gd name="T13" fmla="*/ 35 h 202"/>
              <a:gd name="T14" fmla="*/ 115 w 201"/>
              <a:gd name="T15" fmla="*/ 117 h 202"/>
              <a:gd name="T16" fmla="*/ 84 w 201"/>
              <a:gd name="T17" fmla="*/ 86 h 202"/>
              <a:gd name="T18" fmla="*/ 153 w 201"/>
              <a:gd name="T19" fmla="*/ 18 h 202"/>
              <a:gd name="T20" fmla="*/ 184 w 201"/>
              <a:gd name="T21" fmla="*/ 49 h 202"/>
              <a:gd name="T22" fmla="*/ 115 w 201"/>
              <a:gd name="T23" fmla="*/ 117 h 202"/>
              <a:gd name="T24" fmla="*/ 111 w 201"/>
              <a:gd name="T25" fmla="*/ 121 h 202"/>
              <a:gd name="T26" fmla="*/ 67 w 201"/>
              <a:gd name="T27" fmla="*/ 133 h 202"/>
              <a:gd name="T28" fmla="*/ 80 w 201"/>
              <a:gd name="T29" fmla="*/ 90 h 202"/>
              <a:gd name="T30" fmla="*/ 111 w 201"/>
              <a:gd name="T31" fmla="*/ 121 h 202"/>
              <a:gd name="T32" fmla="*/ 39 w 201"/>
              <a:gd name="T33" fmla="*/ 26 h 202"/>
              <a:gd name="T34" fmla="*/ 20 w 201"/>
              <a:gd name="T35" fmla="*/ 45 h 202"/>
              <a:gd name="T36" fmla="*/ 20 w 201"/>
              <a:gd name="T37" fmla="*/ 162 h 202"/>
              <a:gd name="T38" fmla="*/ 39 w 201"/>
              <a:gd name="T39" fmla="*/ 182 h 202"/>
              <a:gd name="T40" fmla="*/ 156 w 201"/>
              <a:gd name="T41" fmla="*/ 182 h 202"/>
              <a:gd name="T42" fmla="*/ 176 w 201"/>
              <a:gd name="T43" fmla="*/ 162 h 202"/>
              <a:gd name="T44" fmla="*/ 176 w 201"/>
              <a:gd name="T45" fmla="*/ 85 h 202"/>
              <a:gd name="T46" fmla="*/ 196 w 201"/>
              <a:gd name="T47" fmla="*/ 66 h 202"/>
              <a:gd name="T48" fmla="*/ 196 w 201"/>
              <a:gd name="T49" fmla="*/ 169 h 202"/>
              <a:gd name="T50" fmla="*/ 163 w 201"/>
              <a:gd name="T51" fmla="*/ 202 h 202"/>
              <a:gd name="T52" fmla="*/ 32 w 201"/>
              <a:gd name="T53" fmla="*/ 202 h 202"/>
              <a:gd name="T54" fmla="*/ 0 w 201"/>
              <a:gd name="T55" fmla="*/ 169 h 202"/>
              <a:gd name="T56" fmla="*/ 0 w 201"/>
              <a:gd name="T57" fmla="*/ 40 h 202"/>
              <a:gd name="T58" fmla="*/ 32 w 201"/>
              <a:gd name="T59" fmla="*/ 6 h 202"/>
              <a:gd name="T60" fmla="*/ 136 w 201"/>
              <a:gd name="T61" fmla="*/ 6 h 202"/>
              <a:gd name="T62" fmla="*/ 116 w 201"/>
              <a:gd name="T63" fmla="*/ 26 h 202"/>
              <a:gd name="T64" fmla="*/ 39 w 201"/>
              <a:gd name="T65" fmla="*/ 26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1" h="202">
                <a:moveTo>
                  <a:pt x="198" y="35"/>
                </a:moveTo>
                <a:cubicBezTo>
                  <a:pt x="188" y="44"/>
                  <a:pt x="188" y="44"/>
                  <a:pt x="188" y="44"/>
                </a:cubicBezTo>
                <a:cubicBezTo>
                  <a:pt x="157" y="13"/>
                  <a:pt x="157" y="13"/>
                  <a:pt x="157" y="13"/>
                </a:cubicBezTo>
                <a:cubicBezTo>
                  <a:pt x="167" y="4"/>
                  <a:pt x="167" y="4"/>
                  <a:pt x="167" y="4"/>
                </a:cubicBezTo>
                <a:cubicBezTo>
                  <a:pt x="170" y="0"/>
                  <a:pt x="175" y="0"/>
                  <a:pt x="179" y="3"/>
                </a:cubicBezTo>
                <a:cubicBezTo>
                  <a:pt x="198" y="23"/>
                  <a:pt x="198" y="23"/>
                  <a:pt x="198" y="23"/>
                </a:cubicBezTo>
                <a:cubicBezTo>
                  <a:pt x="201" y="26"/>
                  <a:pt x="201" y="31"/>
                  <a:pt x="198" y="35"/>
                </a:cubicBezTo>
                <a:close/>
                <a:moveTo>
                  <a:pt x="115" y="117"/>
                </a:moveTo>
                <a:cubicBezTo>
                  <a:pt x="84" y="86"/>
                  <a:pt x="84" y="86"/>
                  <a:pt x="84" y="86"/>
                </a:cubicBezTo>
                <a:cubicBezTo>
                  <a:pt x="153" y="18"/>
                  <a:pt x="153" y="18"/>
                  <a:pt x="153" y="18"/>
                </a:cubicBezTo>
                <a:cubicBezTo>
                  <a:pt x="184" y="49"/>
                  <a:pt x="184" y="49"/>
                  <a:pt x="184" y="49"/>
                </a:cubicBezTo>
                <a:lnTo>
                  <a:pt x="115" y="117"/>
                </a:lnTo>
                <a:close/>
                <a:moveTo>
                  <a:pt x="111" y="121"/>
                </a:moveTo>
                <a:cubicBezTo>
                  <a:pt x="67" y="133"/>
                  <a:pt x="67" y="133"/>
                  <a:pt x="67" y="133"/>
                </a:cubicBezTo>
                <a:cubicBezTo>
                  <a:pt x="80" y="90"/>
                  <a:pt x="80" y="90"/>
                  <a:pt x="80" y="90"/>
                </a:cubicBezTo>
                <a:lnTo>
                  <a:pt x="111" y="121"/>
                </a:lnTo>
                <a:close/>
                <a:moveTo>
                  <a:pt x="39" y="26"/>
                </a:moveTo>
                <a:cubicBezTo>
                  <a:pt x="28" y="26"/>
                  <a:pt x="20" y="34"/>
                  <a:pt x="20" y="45"/>
                </a:cubicBezTo>
                <a:cubicBezTo>
                  <a:pt x="20" y="162"/>
                  <a:pt x="20" y="162"/>
                  <a:pt x="20" y="162"/>
                </a:cubicBezTo>
                <a:cubicBezTo>
                  <a:pt x="20" y="173"/>
                  <a:pt x="28" y="182"/>
                  <a:pt x="39" y="182"/>
                </a:cubicBezTo>
                <a:cubicBezTo>
                  <a:pt x="156" y="182"/>
                  <a:pt x="156" y="182"/>
                  <a:pt x="156" y="182"/>
                </a:cubicBezTo>
                <a:cubicBezTo>
                  <a:pt x="167" y="182"/>
                  <a:pt x="176" y="173"/>
                  <a:pt x="176" y="162"/>
                </a:cubicBezTo>
                <a:cubicBezTo>
                  <a:pt x="176" y="85"/>
                  <a:pt x="176" y="85"/>
                  <a:pt x="176" y="85"/>
                </a:cubicBezTo>
                <a:cubicBezTo>
                  <a:pt x="196" y="66"/>
                  <a:pt x="196" y="66"/>
                  <a:pt x="196" y="66"/>
                </a:cubicBezTo>
                <a:cubicBezTo>
                  <a:pt x="196" y="169"/>
                  <a:pt x="196" y="169"/>
                  <a:pt x="196" y="169"/>
                </a:cubicBezTo>
                <a:cubicBezTo>
                  <a:pt x="196" y="187"/>
                  <a:pt x="181" y="202"/>
                  <a:pt x="163" y="202"/>
                </a:cubicBezTo>
                <a:cubicBezTo>
                  <a:pt x="32" y="202"/>
                  <a:pt x="32" y="202"/>
                  <a:pt x="32" y="202"/>
                </a:cubicBezTo>
                <a:cubicBezTo>
                  <a:pt x="14" y="202"/>
                  <a:pt x="0" y="187"/>
                  <a:pt x="0" y="169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22"/>
                  <a:pt x="14" y="6"/>
                  <a:pt x="32" y="6"/>
                </a:cubicBezTo>
                <a:cubicBezTo>
                  <a:pt x="136" y="6"/>
                  <a:pt x="136" y="6"/>
                  <a:pt x="136" y="6"/>
                </a:cubicBezTo>
                <a:cubicBezTo>
                  <a:pt x="116" y="26"/>
                  <a:pt x="116" y="26"/>
                  <a:pt x="116" y="26"/>
                </a:cubicBezTo>
                <a:lnTo>
                  <a:pt x="39" y="26"/>
                </a:lnTo>
                <a:close/>
              </a:path>
            </a:pathLst>
          </a:custGeom>
          <a:solidFill>
            <a:srgbClr val="A8234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"/>
          <p:cNvSpPr>
            <a:spLocks noChangeArrowheads="1"/>
          </p:cNvSpPr>
          <p:nvPr/>
        </p:nvSpPr>
        <p:spPr bwMode="auto">
          <a:xfrm>
            <a:off x="798575" y="162254"/>
            <a:ext cx="3288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anose="020B0806030902050204" pitchFamily="34" charset="0"/>
              </a:rPr>
              <a:t>研究意义</a:t>
            </a:r>
          </a:p>
        </p:txBody>
      </p:sp>
      <p:sp>
        <p:nvSpPr>
          <p:cNvPr id="32" name="等腰三角形 31"/>
          <p:cNvSpPr/>
          <p:nvPr/>
        </p:nvSpPr>
        <p:spPr>
          <a:xfrm rot="5400000">
            <a:off x="310761" y="252938"/>
            <a:ext cx="396547" cy="341851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5" name="矩形 50">
            <a:extLst>
              <a:ext uri="{FF2B5EF4-FFF2-40B4-BE49-F238E27FC236}">
                <a16:creationId xmlns:a16="http://schemas.microsoft.com/office/drawing/2014/main" id="{3CDB1BE0-0551-4E5E-9C1E-034A67071002}"/>
              </a:ext>
            </a:extLst>
          </p:cNvPr>
          <p:cNvSpPr/>
          <p:nvPr/>
        </p:nvSpPr>
        <p:spPr>
          <a:xfrm>
            <a:off x="1735476" y="1922539"/>
            <a:ext cx="2495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区块链的可查询，可溯源的特性使得捐款信息透明化。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glitter pattern="hexago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L -0.0681 -2.22222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0.12148 -3.7037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decel="10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4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619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119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8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0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619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869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139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639"/>
                            </p:stCondLst>
                            <p:childTnLst>
                              <p:par>
                                <p:cTn id="9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4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6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289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539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059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559"/>
                            </p:stCondLst>
                            <p:childTnLst>
                              <p:par>
                                <p:cTn id="1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0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2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209"/>
                            </p:stCondLst>
                            <p:childTnLst>
                              <p:par>
                                <p:cTn id="1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459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9869"/>
                            </p:stCondLst>
                            <p:childTnLst>
                              <p:par>
                                <p:cTn id="1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8" grpId="0"/>
      <p:bldP spid="49" grpId="0"/>
      <p:bldP spid="50" grpId="0"/>
      <p:bldP spid="51" grpId="0"/>
      <p:bldP spid="19" grpId="0" animBg="1"/>
      <p:bldP spid="19" grpId="1" animBg="1"/>
      <p:bldP spid="19" grpId="2" animBg="1"/>
      <p:bldP spid="21" grpId="0"/>
      <p:bldP spid="30" grpId="0" animBg="1"/>
      <p:bldP spid="31" grpId="0"/>
      <p:bldP spid="31" grpId="1"/>
      <p:bldP spid="32" grpId="0" animBg="1"/>
      <p:bldP spid="32" grpId="1" animBg="1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组合 152"/>
          <p:cNvGrpSpPr/>
          <p:nvPr/>
        </p:nvGrpSpPr>
        <p:grpSpPr>
          <a:xfrm>
            <a:off x="7188123" y="3732550"/>
            <a:ext cx="987480" cy="93127"/>
            <a:chOff x="6821962" y="4045631"/>
            <a:chExt cx="987480" cy="93127"/>
          </a:xfrm>
        </p:grpSpPr>
        <p:cxnSp>
          <p:nvCxnSpPr>
            <p:cNvPr id="147" name="直接连接符 146"/>
            <p:cNvCxnSpPr/>
            <p:nvPr/>
          </p:nvCxnSpPr>
          <p:spPr>
            <a:xfrm>
              <a:off x="6821962" y="4090334"/>
              <a:ext cx="894354" cy="0"/>
            </a:xfrm>
            <a:prstGeom prst="line">
              <a:avLst/>
            </a:prstGeom>
            <a:ln w="12700">
              <a:solidFill>
                <a:srgbClr val="A823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椭圆 147"/>
            <p:cNvSpPr/>
            <p:nvPr/>
          </p:nvSpPr>
          <p:spPr>
            <a:xfrm flipH="1">
              <a:off x="7716315" y="4045631"/>
              <a:ext cx="93127" cy="93127"/>
            </a:xfrm>
            <a:prstGeom prst="ellipse">
              <a:avLst/>
            </a:prstGeom>
            <a:solidFill>
              <a:srgbClr val="A82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9" name="等腰三角形 108"/>
          <p:cNvSpPr/>
          <p:nvPr/>
        </p:nvSpPr>
        <p:spPr>
          <a:xfrm rot="16200000">
            <a:off x="3442750" y="2856867"/>
            <a:ext cx="2170505" cy="1871125"/>
          </a:xfrm>
          <a:prstGeom prst="triangl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26" name="等腰三角形 125"/>
          <p:cNvSpPr/>
          <p:nvPr/>
        </p:nvSpPr>
        <p:spPr>
          <a:xfrm rot="16200000">
            <a:off x="5421728" y="1735648"/>
            <a:ext cx="2080866" cy="1810384"/>
          </a:xfrm>
          <a:prstGeom prst="triangle">
            <a:avLst>
              <a:gd name="adj" fmla="val 49310"/>
            </a:avLst>
          </a:prstGeom>
          <a:gradFill>
            <a:gsLst>
              <a:gs pos="100000">
                <a:srgbClr val="BF2869">
                  <a:alpha val="93000"/>
                </a:srgbClr>
              </a:gs>
              <a:gs pos="0">
                <a:srgbClr val="6F172E"/>
              </a:gs>
            </a:gsLst>
            <a:lin ang="1200000" scaled="0"/>
          </a:gradFill>
          <a:ln w="25400">
            <a:solidFill>
              <a:schemeClr val="bg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24" name="等腰三角形 123"/>
          <p:cNvSpPr/>
          <p:nvPr/>
        </p:nvSpPr>
        <p:spPr>
          <a:xfrm rot="5400000">
            <a:off x="5431252" y="2894672"/>
            <a:ext cx="2080866" cy="1810384"/>
          </a:xfrm>
          <a:prstGeom prst="triangle">
            <a:avLst>
              <a:gd name="adj" fmla="val 49310"/>
            </a:avLst>
          </a:prstGeom>
          <a:gradFill>
            <a:gsLst>
              <a:gs pos="100000">
                <a:srgbClr val="BF2869">
                  <a:alpha val="93000"/>
                </a:srgbClr>
              </a:gs>
              <a:gs pos="0">
                <a:srgbClr val="6F172E"/>
              </a:gs>
            </a:gsLst>
            <a:lin ang="1200000" scaled="0"/>
          </a:gradFill>
          <a:ln w="25400">
            <a:solidFill>
              <a:schemeClr val="bg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22" name="等腰三角形 121"/>
          <p:cNvSpPr/>
          <p:nvPr/>
        </p:nvSpPr>
        <p:spPr>
          <a:xfrm rot="16200000">
            <a:off x="5421728" y="4020116"/>
            <a:ext cx="2080866" cy="1810384"/>
          </a:xfrm>
          <a:prstGeom prst="triangle">
            <a:avLst>
              <a:gd name="adj" fmla="val 49310"/>
            </a:avLst>
          </a:prstGeom>
          <a:gradFill>
            <a:gsLst>
              <a:gs pos="100000">
                <a:srgbClr val="BF2869">
                  <a:alpha val="93000"/>
                </a:srgbClr>
              </a:gs>
              <a:gs pos="0">
                <a:srgbClr val="6F172E"/>
              </a:gs>
            </a:gsLst>
            <a:lin ang="1200000" scaled="0"/>
          </a:gradFill>
          <a:ln w="25400">
            <a:solidFill>
              <a:schemeClr val="bg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grpSp>
        <p:nvGrpSpPr>
          <p:cNvPr id="142" name="组合 141"/>
          <p:cNvGrpSpPr/>
          <p:nvPr/>
        </p:nvGrpSpPr>
        <p:grpSpPr>
          <a:xfrm>
            <a:off x="4164365" y="5118990"/>
            <a:ext cx="1694904" cy="93127"/>
            <a:chOff x="3798204" y="5395000"/>
            <a:chExt cx="1694904" cy="93127"/>
          </a:xfrm>
        </p:grpSpPr>
        <p:cxnSp>
          <p:nvCxnSpPr>
            <p:cNvPr id="116" name="直接连接符 115"/>
            <p:cNvCxnSpPr/>
            <p:nvPr/>
          </p:nvCxnSpPr>
          <p:spPr>
            <a:xfrm flipH="1">
              <a:off x="3891330" y="5439703"/>
              <a:ext cx="1601778" cy="0"/>
            </a:xfrm>
            <a:prstGeom prst="line">
              <a:avLst/>
            </a:prstGeom>
            <a:ln w="12700">
              <a:solidFill>
                <a:srgbClr val="A823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椭圆 116"/>
            <p:cNvSpPr/>
            <p:nvPr/>
          </p:nvSpPr>
          <p:spPr>
            <a:xfrm>
              <a:off x="3798204" y="5395000"/>
              <a:ext cx="93127" cy="93127"/>
            </a:xfrm>
            <a:prstGeom prst="ellipse">
              <a:avLst/>
            </a:prstGeom>
            <a:solidFill>
              <a:srgbClr val="A82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8" name="矩形 127"/>
          <p:cNvSpPr/>
          <p:nvPr/>
        </p:nvSpPr>
        <p:spPr>
          <a:xfrm>
            <a:off x="2683795" y="1478562"/>
            <a:ext cx="30542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基于区块链</a:t>
            </a:r>
          </a:p>
        </p:txBody>
      </p:sp>
      <p:sp>
        <p:nvSpPr>
          <p:cNvPr id="137" name="文本框 2"/>
          <p:cNvSpPr txBox="1">
            <a:spLocks noChangeArrowheads="1"/>
          </p:cNvSpPr>
          <p:nvPr/>
        </p:nvSpPr>
        <p:spPr bwMode="auto">
          <a:xfrm>
            <a:off x="6181487" y="2089164"/>
            <a:ext cx="100663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 dirty="0">
                <a:solidFill>
                  <a:schemeClr val="bg1"/>
                </a:solidFill>
                <a:latin typeface="Giorgio Sans Medium" panose="020B0603030202040204" pitchFamily="34" charset="0"/>
              </a:rPr>
              <a:t>01</a:t>
            </a:r>
            <a:endParaRPr lang="zh-CN" altLang="en-US" sz="5400" dirty="0">
              <a:solidFill>
                <a:schemeClr val="bg1"/>
              </a:solidFill>
              <a:latin typeface="Giorgio Sans Medium" panose="020B0603030202040204" pitchFamily="34" charset="0"/>
            </a:endParaRPr>
          </a:p>
        </p:txBody>
      </p:sp>
      <p:sp>
        <p:nvSpPr>
          <p:cNvPr id="138" name="文本框 2"/>
          <p:cNvSpPr txBox="1">
            <a:spLocks noChangeArrowheads="1"/>
          </p:cNvSpPr>
          <p:nvPr/>
        </p:nvSpPr>
        <p:spPr bwMode="auto">
          <a:xfrm>
            <a:off x="6181487" y="4344780"/>
            <a:ext cx="100663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 dirty="0">
                <a:solidFill>
                  <a:schemeClr val="bg1"/>
                </a:solidFill>
                <a:latin typeface="Giorgio Sans Medium" panose="020B0603030202040204" pitchFamily="34" charset="0"/>
              </a:rPr>
              <a:t>03</a:t>
            </a:r>
            <a:endParaRPr lang="zh-CN" altLang="en-US" sz="5400" dirty="0">
              <a:solidFill>
                <a:schemeClr val="bg1"/>
              </a:solidFill>
              <a:latin typeface="Giorgio Sans Medium" panose="020B0603030202040204" pitchFamily="34" charset="0"/>
            </a:endParaRPr>
          </a:p>
        </p:txBody>
      </p:sp>
      <p:sp>
        <p:nvSpPr>
          <p:cNvPr id="139" name="文本框 2"/>
          <p:cNvSpPr txBox="1">
            <a:spLocks noChangeArrowheads="1"/>
          </p:cNvSpPr>
          <p:nvPr/>
        </p:nvSpPr>
        <p:spPr bwMode="auto">
          <a:xfrm>
            <a:off x="5556967" y="3209811"/>
            <a:ext cx="100663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 dirty="0">
                <a:solidFill>
                  <a:schemeClr val="bg1"/>
                </a:solidFill>
                <a:latin typeface="Giorgio Sans Medium" panose="020B0603030202040204" pitchFamily="34" charset="0"/>
              </a:rPr>
              <a:t>02</a:t>
            </a:r>
            <a:endParaRPr lang="zh-CN" altLang="en-US" sz="5400" dirty="0">
              <a:solidFill>
                <a:schemeClr val="bg1"/>
              </a:solidFill>
              <a:latin typeface="Giorgio Sans Medium" panose="020B060303020204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164365" y="2064174"/>
            <a:ext cx="2297795" cy="93127"/>
            <a:chOff x="4164365" y="2238584"/>
            <a:chExt cx="2297795" cy="93127"/>
          </a:xfrm>
        </p:grpSpPr>
        <p:cxnSp>
          <p:nvCxnSpPr>
            <p:cNvPr id="144" name="直接连接符 143"/>
            <p:cNvCxnSpPr/>
            <p:nvPr/>
          </p:nvCxnSpPr>
          <p:spPr>
            <a:xfrm flipH="1">
              <a:off x="4257491" y="2283287"/>
              <a:ext cx="2204669" cy="0"/>
            </a:xfrm>
            <a:prstGeom prst="line">
              <a:avLst/>
            </a:prstGeom>
            <a:ln w="12700">
              <a:solidFill>
                <a:srgbClr val="A823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椭圆 144"/>
            <p:cNvSpPr/>
            <p:nvPr/>
          </p:nvSpPr>
          <p:spPr>
            <a:xfrm>
              <a:off x="4164365" y="2238584"/>
              <a:ext cx="93127" cy="93127"/>
            </a:xfrm>
            <a:prstGeom prst="ellipse">
              <a:avLst/>
            </a:prstGeom>
            <a:solidFill>
              <a:srgbClr val="A82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3" name="矩形 162"/>
          <p:cNvSpPr/>
          <p:nvPr/>
        </p:nvSpPr>
        <p:spPr>
          <a:xfrm>
            <a:off x="2305560" y="4495627"/>
            <a:ext cx="30542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项目多样化</a:t>
            </a:r>
          </a:p>
        </p:txBody>
      </p:sp>
      <p:sp>
        <p:nvSpPr>
          <p:cNvPr id="166" name="矩形 165"/>
          <p:cNvSpPr/>
          <p:nvPr/>
        </p:nvSpPr>
        <p:spPr>
          <a:xfrm>
            <a:off x="8145977" y="1600406"/>
            <a:ext cx="30542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慈善捐款</a:t>
            </a:r>
          </a:p>
        </p:txBody>
      </p: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798574" y="162255"/>
            <a:ext cx="45369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anose="020B0806030902050204" pitchFamily="34" charset="0"/>
              </a:rPr>
              <a:t>相关研究综述：</a:t>
            </a:r>
            <a:r>
              <a:rPr lang="en-US" altLang="zh-CN" sz="2800" b="1" kern="1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anose="020B0806030902050204" pitchFamily="34" charset="0"/>
              </a:rPr>
              <a:t>GiveTrack</a:t>
            </a:r>
            <a:endParaRPr lang="zh-CN" altLang="en-US" sz="28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Impact" panose="020B080603090205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>
          <a:xfrm rot="5400000">
            <a:off x="310761" y="252938"/>
            <a:ext cx="396547" cy="341851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0" name="等腰三角形 109"/>
          <p:cNvSpPr/>
          <p:nvPr/>
        </p:nvSpPr>
        <p:spPr>
          <a:xfrm rot="5400000">
            <a:off x="7311067" y="3978550"/>
            <a:ext cx="2170505" cy="1871125"/>
          </a:xfrm>
          <a:prstGeom prst="triangl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AB5B9-8938-4E0B-BBF1-85C83B83A0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77" y="2144983"/>
            <a:ext cx="2893404" cy="1632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308650-6380-4394-ADD8-1F8F1FA76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74" y="5114406"/>
            <a:ext cx="2991653" cy="1583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2F642B-B759-468C-A948-8B034CCBC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391" y="2579277"/>
            <a:ext cx="3386616" cy="1575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prestig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L -0.0681 -2.22222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12149 4.44444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6 L 2.08333E-6 0.1081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9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7.40741E-7 L -4.16667E-6 0.108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4.81481E-6 L 8.33333E-7 0.1081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08333E-6 4.44444E-6 L 2.08333E-6 0.1081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9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875E-6 4.81481E-6 L -1.875E-6 0.1081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500"/>
                            </p:stCondLst>
                            <p:childTnLst>
                              <p:par>
                                <p:cTn id="10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09" grpId="2" animBg="1"/>
      <p:bldP spid="126" grpId="0" animBg="1"/>
      <p:bldP spid="126" grpId="1" animBg="1"/>
      <p:bldP spid="126" grpId="2" animBg="1"/>
      <p:bldP spid="124" grpId="0" animBg="1"/>
      <p:bldP spid="124" grpId="1" animBg="1"/>
      <p:bldP spid="124" grpId="2" animBg="1"/>
      <p:bldP spid="122" grpId="0" animBg="1"/>
      <p:bldP spid="122" grpId="1" animBg="1"/>
      <p:bldP spid="122" grpId="2" animBg="1"/>
      <p:bldP spid="128" grpId="0"/>
      <p:bldP spid="137" grpId="0"/>
      <p:bldP spid="138" grpId="0"/>
      <p:bldP spid="139" grpId="0"/>
      <p:bldP spid="163" grpId="0"/>
      <p:bldP spid="166" grpId="0"/>
      <p:bldP spid="27" grpId="0"/>
      <p:bldP spid="27" grpId="1"/>
      <p:bldP spid="28" grpId="0" animBg="1"/>
      <p:bldP spid="28" grpId="1" animBg="1"/>
      <p:bldP spid="110" grpId="0" animBg="1"/>
      <p:bldP spid="110" grpId="1" animBg="1"/>
      <p:bldP spid="110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2"/>
          <p:cNvSpPr>
            <a:spLocks noChangeArrowheads="1"/>
          </p:cNvSpPr>
          <p:nvPr/>
        </p:nvSpPr>
        <p:spPr bwMode="auto">
          <a:xfrm>
            <a:off x="4765152" y="1377512"/>
            <a:ext cx="1302980" cy="130214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主要创新</a:t>
            </a:r>
          </a:p>
        </p:txBody>
      </p:sp>
      <p:sp>
        <p:nvSpPr>
          <p:cNvPr id="5" name="Line 23"/>
          <p:cNvSpPr>
            <a:spLocks noChangeShapeType="1"/>
          </p:cNvSpPr>
          <p:nvPr/>
        </p:nvSpPr>
        <p:spPr bwMode="auto">
          <a:xfrm flipH="1">
            <a:off x="1602211" y="2030231"/>
            <a:ext cx="3162941" cy="0"/>
          </a:xfrm>
          <a:prstGeom prst="line">
            <a:avLst/>
          </a:prstGeom>
          <a:noFill/>
          <a:ln w="12700" cap="flat">
            <a:solidFill>
              <a:srgbClr val="A8234D"/>
            </a:solidFill>
            <a:prstDash val="dash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Freeform 24"/>
          <p:cNvSpPr>
            <a:spLocks noEditPoints="1"/>
          </p:cNvSpPr>
          <p:nvPr/>
        </p:nvSpPr>
        <p:spPr bwMode="auto">
          <a:xfrm>
            <a:off x="3809412" y="1852218"/>
            <a:ext cx="367084" cy="365918"/>
          </a:xfrm>
          <a:custGeom>
            <a:avLst/>
            <a:gdLst>
              <a:gd name="T0" fmla="*/ 23 w 47"/>
              <a:gd name="T1" fmla="*/ 0 h 47"/>
              <a:gd name="T2" fmla="*/ 47 w 47"/>
              <a:gd name="T3" fmla="*/ 24 h 47"/>
              <a:gd name="T4" fmla="*/ 23 w 47"/>
              <a:gd name="T5" fmla="*/ 47 h 47"/>
              <a:gd name="T6" fmla="*/ 0 w 47"/>
              <a:gd name="T7" fmla="*/ 24 h 47"/>
              <a:gd name="T8" fmla="*/ 23 w 47"/>
              <a:gd name="T9" fmla="*/ 0 h 47"/>
              <a:gd name="T10" fmla="*/ 23 w 47"/>
              <a:gd name="T11" fmla="*/ 15 h 47"/>
              <a:gd name="T12" fmla="*/ 15 w 47"/>
              <a:gd name="T13" fmla="*/ 24 h 47"/>
              <a:gd name="T14" fmla="*/ 23 w 47"/>
              <a:gd name="T15" fmla="*/ 32 h 47"/>
              <a:gd name="T16" fmla="*/ 32 w 47"/>
              <a:gd name="T17" fmla="*/ 24 h 47"/>
              <a:gd name="T18" fmla="*/ 23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3" y="0"/>
                </a:moveTo>
                <a:cubicBezTo>
                  <a:pt x="36" y="0"/>
                  <a:pt x="47" y="11"/>
                  <a:pt x="47" y="24"/>
                </a:cubicBezTo>
                <a:cubicBezTo>
                  <a:pt x="47" y="37"/>
                  <a:pt x="36" y="47"/>
                  <a:pt x="23" y="47"/>
                </a:cubicBezTo>
                <a:cubicBezTo>
                  <a:pt x="10" y="47"/>
                  <a:pt x="0" y="37"/>
                  <a:pt x="0" y="24"/>
                </a:cubicBezTo>
                <a:cubicBezTo>
                  <a:pt x="0" y="11"/>
                  <a:pt x="10" y="0"/>
                  <a:pt x="23" y="0"/>
                </a:cubicBezTo>
                <a:close/>
                <a:moveTo>
                  <a:pt x="23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3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3" y="15"/>
                </a:cubicBezTo>
                <a:close/>
              </a:path>
            </a:pathLst>
          </a:custGeom>
          <a:solidFill>
            <a:srgbClr val="A8234D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Freeform 25"/>
          <p:cNvSpPr>
            <a:spLocks noEditPoints="1"/>
          </p:cNvSpPr>
          <p:nvPr/>
        </p:nvSpPr>
        <p:spPr bwMode="auto">
          <a:xfrm>
            <a:off x="2949577" y="1852218"/>
            <a:ext cx="370391" cy="365918"/>
          </a:xfrm>
          <a:custGeom>
            <a:avLst/>
            <a:gdLst>
              <a:gd name="T0" fmla="*/ 24 w 47"/>
              <a:gd name="T1" fmla="*/ 0 h 47"/>
              <a:gd name="T2" fmla="*/ 47 w 47"/>
              <a:gd name="T3" fmla="*/ 24 h 47"/>
              <a:gd name="T4" fmla="*/ 24 w 47"/>
              <a:gd name="T5" fmla="*/ 47 h 47"/>
              <a:gd name="T6" fmla="*/ 0 w 47"/>
              <a:gd name="T7" fmla="*/ 24 h 47"/>
              <a:gd name="T8" fmla="*/ 24 w 47"/>
              <a:gd name="T9" fmla="*/ 0 h 47"/>
              <a:gd name="T10" fmla="*/ 24 w 47"/>
              <a:gd name="T11" fmla="*/ 15 h 47"/>
              <a:gd name="T12" fmla="*/ 15 w 47"/>
              <a:gd name="T13" fmla="*/ 24 h 47"/>
              <a:gd name="T14" fmla="*/ 24 w 47"/>
              <a:gd name="T15" fmla="*/ 32 h 47"/>
              <a:gd name="T16" fmla="*/ 32 w 47"/>
              <a:gd name="T17" fmla="*/ 24 h 47"/>
              <a:gd name="T18" fmla="*/ 24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4" y="0"/>
                </a:moveTo>
                <a:cubicBezTo>
                  <a:pt x="37" y="0"/>
                  <a:pt x="47" y="11"/>
                  <a:pt x="47" y="24"/>
                </a:cubicBezTo>
                <a:cubicBezTo>
                  <a:pt x="47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4" y="15"/>
                </a:cubicBezTo>
                <a:close/>
              </a:path>
            </a:pathLst>
          </a:custGeom>
          <a:solidFill>
            <a:srgbClr val="A8234D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Freeform 26"/>
          <p:cNvSpPr>
            <a:spLocks noEditPoints="1"/>
          </p:cNvSpPr>
          <p:nvPr/>
        </p:nvSpPr>
        <p:spPr bwMode="auto">
          <a:xfrm>
            <a:off x="2093050" y="1852218"/>
            <a:ext cx="373697" cy="365918"/>
          </a:xfrm>
          <a:custGeom>
            <a:avLst/>
            <a:gdLst>
              <a:gd name="T0" fmla="*/ 24 w 48"/>
              <a:gd name="T1" fmla="*/ 0 h 47"/>
              <a:gd name="T2" fmla="*/ 48 w 48"/>
              <a:gd name="T3" fmla="*/ 24 h 47"/>
              <a:gd name="T4" fmla="*/ 24 w 48"/>
              <a:gd name="T5" fmla="*/ 47 h 47"/>
              <a:gd name="T6" fmla="*/ 0 w 48"/>
              <a:gd name="T7" fmla="*/ 24 h 47"/>
              <a:gd name="T8" fmla="*/ 24 w 48"/>
              <a:gd name="T9" fmla="*/ 0 h 47"/>
              <a:gd name="T10" fmla="*/ 24 w 48"/>
              <a:gd name="T11" fmla="*/ 15 h 47"/>
              <a:gd name="T12" fmla="*/ 15 w 48"/>
              <a:gd name="T13" fmla="*/ 24 h 47"/>
              <a:gd name="T14" fmla="*/ 24 w 48"/>
              <a:gd name="T15" fmla="*/ 32 h 47"/>
              <a:gd name="T16" fmla="*/ 32 w 48"/>
              <a:gd name="T17" fmla="*/ 24 h 47"/>
              <a:gd name="T18" fmla="*/ 24 w 48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7">
                <a:moveTo>
                  <a:pt x="24" y="0"/>
                </a:moveTo>
                <a:cubicBezTo>
                  <a:pt x="37" y="0"/>
                  <a:pt x="48" y="11"/>
                  <a:pt x="48" y="24"/>
                </a:cubicBezTo>
                <a:cubicBezTo>
                  <a:pt x="48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9" y="32"/>
                  <a:pt x="32" y="28"/>
                  <a:pt x="32" y="24"/>
                </a:cubicBezTo>
                <a:cubicBezTo>
                  <a:pt x="32" y="19"/>
                  <a:pt x="29" y="15"/>
                  <a:pt x="24" y="15"/>
                </a:cubicBezTo>
                <a:close/>
              </a:path>
            </a:pathLst>
          </a:custGeom>
          <a:solidFill>
            <a:srgbClr val="A8234D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Freeform 27"/>
          <p:cNvSpPr/>
          <p:nvPr/>
        </p:nvSpPr>
        <p:spPr bwMode="auto">
          <a:xfrm>
            <a:off x="3918544" y="2132424"/>
            <a:ext cx="1742819" cy="1480155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gradFill>
            <a:gsLst>
              <a:gs pos="100000">
                <a:srgbClr val="BF2869">
                  <a:alpha val="93000"/>
                </a:srgbClr>
              </a:gs>
              <a:gs pos="0">
                <a:srgbClr val="6F172E"/>
              </a:gs>
            </a:gsLst>
            <a:lin ang="1200000" scaled="0"/>
          </a:gra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Freeform 28"/>
          <p:cNvSpPr/>
          <p:nvPr/>
        </p:nvSpPr>
        <p:spPr bwMode="auto">
          <a:xfrm>
            <a:off x="3035561" y="2132425"/>
            <a:ext cx="2625803" cy="2360336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gradFill>
            <a:gsLst>
              <a:gs pos="100000">
                <a:srgbClr val="BF2869">
                  <a:alpha val="93000"/>
                </a:srgbClr>
              </a:gs>
              <a:gs pos="0">
                <a:srgbClr val="6F172E"/>
              </a:gs>
            </a:gsLst>
            <a:lin ang="1200000" scaled="0"/>
          </a:gra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29"/>
          <p:cNvSpPr/>
          <p:nvPr/>
        </p:nvSpPr>
        <p:spPr bwMode="auto">
          <a:xfrm>
            <a:off x="2179034" y="2132424"/>
            <a:ext cx="3482331" cy="3217441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gradFill>
            <a:gsLst>
              <a:gs pos="100000">
                <a:srgbClr val="BF2869">
                  <a:alpha val="93000"/>
                </a:srgbClr>
              </a:gs>
              <a:gs pos="0">
                <a:srgbClr val="6F172E"/>
              </a:gs>
            </a:gsLst>
            <a:lin ang="1200000" scaled="0"/>
          </a:gra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7"/>
          <p:cNvSpPr txBox="1"/>
          <p:nvPr/>
        </p:nvSpPr>
        <p:spPr>
          <a:xfrm>
            <a:off x="5722798" y="2999884"/>
            <a:ext cx="558021" cy="76872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4500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4500" dirty="0">
              <a:solidFill>
                <a:srgbClr val="A823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8"/>
          <p:cNvSpPr txBox="1"/>
          <p:nvPr/>
        </p:nvSpPr>
        <p:spPr>
          <a:xfrm>
            <a:off x="5722798" y="3862140"/>
            <a:ext cx="514739" cy="76872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4500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4500" dirty="0">
              <a:solidFill>
                <a:srgbClr val="A823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5722797" y="4752489"/>
            <a:ext cx="538785" cy="76872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4500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4500" dirty="0">
              <a:solidFill>
                <a:srgbClr val="A823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80819" y="2999884"/>
            <a:ext cx="4439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基于中国国情，开设发票信息上链过程，增加善款追溯效能。</a:t>
            </a:r>
          </a:p>
        </p:txBody>
      </p:sp>
      <p:sp>
        <p:nvSpPr>
          <p:cNvPr id="21" name="矩形 20"/>
          <p:cNvSpPr/>
          <p:nvPr/>
        </p:nvSpPr>
        <p:spPr>
          <a:xfrm>
            <a:off x="6280819" y="3862140"/>
            <a:ext cx="4439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增加疫情实时监控平台，增加平台的交互性。</a:t>
            </a:r>
          </a:p>
        </p:txBody>
      </p:sp>
      <p:sp>
        <p:nvSpPr>
          <p:cNvPr id="22" name="矩形 21"/>
          <p:cNvSpPr/>
          <p:nvPr/>
        </p:nvSpPr>
        <p:spPr>
          <a:xfrm>
            <a:off x="6280819" y="4737459"/>
            <a:ext cx="4439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增加大众项目评论监管机制，保证善款流向。</a:t>
            </a:r>
          </a:p>
        </p:txBody>
      </p:sp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798575" y="234824"/>
            <a:ext cx="372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anose="020B0806030902050204" pitchFamily="34" charset="0"/>
              </a:rPr>
              <a:t>主要创新</a:t>
            </a:r>
          </a:p>
        </p:txBody>
      </p:sp>
      <p:sp>
        <p:nvSpPr>
          <p:cNvPr id="19" name="等腰三角形 18"/>
          <p:cNvSpPr/>
          <p:nvPr/>
        </p:nvSpPr>
        <p:spPr>
          <a:xfrm rot="5400000">
            <a:off x="310761" y="325508"/>
            <a:ext cx="396547" cy="341851"/>
          </a:xfrm>
          <a:prstGeom prst="triangle">
            <a:avLst/>
          </a:prstGeom>
          <a:noFill/>
          <a:ln w="12700">
            <a:solidFill>
              <a:srgbClr val="A82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L -0.0681 -2.22222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12148 -3.7037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decel="10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0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15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1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1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1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6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78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16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45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95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45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2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4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4" grpId="1"/>
      <p:bldP spid="14" grpId="2"/>
      <p:bldP spid="15" grpId="0"/>
      <p:bldP spid="15" grpId="1"/>
      <p:bldP spid="15" grpId="2"/>
      <p:bldP spid="16" grpId="0"/>
      <p:bldP spid="16" grpId="1"/>
      <p:bldP spid="16" grpId="2"/>
      <p:bldP spid="20" grpId="0"/>
      <p:bldP spid="21" grpId="0"/>
      <p:bldP spid="22" grpId="0"/>
      <p:bldP spid="18" grpId="0"/>
      <p:bldP spid="18" grpId="1"/>
      <p:bldP spid="19" grpId="0" animBg="1"/>
      <p:bldP spid="1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79878" y="778123"/>
            <a:ext cx="6890246" cy="5334001"/>
          </a:xfrm>
          <a:prstGeom prst="rect">
            <a:avLst/>
          </a:prstGeom>
        </p:spPr>
      </p:pic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5435837" y="2247881"/>
            <a:ext cx="60686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6000" b="1" dirty="0">
                <a:solidFill>
                  <a:srgbClr val="A823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763813" y="3263544"/>
            <a:ext cx="418064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000" b="0" dirty="0">
                <a:solidFill>
                  <a:schemeClr val="tx1"/>
                </a:solidFill>
              </a:rPr>
              <a:t>研究思路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 dirty="0">
                <a:solidFill>
                  <a:schemeClr val="tx1"/>
                </a:solidFill>
              </a:rPr>
              <a:t>研究方案 </a:t>
            </a:r>
            <a:endParaRPr lang="en-US" altLang="zh-CN" sz="2000" b="0" dirty="0">
              <a:solidFill>
                <a:schemeClr val="tx1"/>
              </a:solidFill>
            </a:endParaRPr>
          </a:p>
        </p:txBody>
      </p:sp>
      <p:sp>
        <p:nvSpPr>
          <p:cNvPr id="14" name="Freeform 5"/>
          <p:cNvSpPr/>
          <p:nvPr/>
        </p:nvSpPr>
        <p:spPr bwMode="auto">
          <a:xfrm>
            <a:off x="2562680" y="2247881"/>
            <a:ext cx="2184406" cy="2480218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gradFill>
            <a:gsLst>
              <a:gs pos="100000">
                <a:srgbClr val="BF2869">
                  <a:alpha val="93000"/>
                </a:srgbClr>
              </a:gs>
              <a:gs pos="0">
                <a:srgbClr val="6F172E"/>
              </a:gs>
            </a:gsLst>
            <a:lin ang="1200000" scaled="0"/>
          </a:gradFill>
          <a:ln w="25400">
            <a:solidFill>
              <a:schemeClr val="bg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4" name="Freeform 5"/>
          <p:cNvSpPr/>
          <p:nvPr/>
        </p:nvSpPr>
        <p:spPr bwMode="auto">
          <a:xfrm>
            <a:off x="2303742" y="1953877"/>
            <a:ext cx="2702282" cy="3068225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noFill/>
          <a:ln w="12700">
            <a:solidFill>
              <a:srgbClr val="A82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2983352" y="2356810"/>
            <a:ext cx="134306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12000" b="1" dirty="0">
                <a:solidFill>
                  <a:schemeClr val="bg1"/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2</a:t>
            </a:r>
            <a:endParaRPr lang="zh-CN" altLang="en-US" sz="12000" b="1" dirty="0">
              <a:solidFill>
                <a:schemeClr val="bg1"/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2735651" y="3978743"/>
            <a:ext cx="18384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TWO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>
            <a:off x="5763813" y="5818690"/>
            <a:ext cx="664374" cy="572736"/>
          </a:xfrm>
          <a:prstGeom prst="triangle">
            <a:avLst/>
          </a:prstGeom>
          <a:noFill/>
          <a:ln w="12700">
            <a:solidFill>
              <a:srgbClr val="A82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81"/>
          <a:stretch>
            <a:fillRect/>
          </a:stretch>
        </p:blipFill>
        <p:spPr>
          <a:xfrm rot="5400000">
            <a:off x="-1930064" y="1863021"/>
            <a:ext cx="6906032" cy="30840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0.34896 -1.85185E-6 " pathEditMode="relative" rAng="0" ptsTypes="AA">
                                      <p:cBhvr>
                                        <p:cTn id="52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-0.37396 -3.33333E-6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2" grpId="0"/>
      <p:bldP spid="12" grpId="1"/>
      <p:bldP spid="14" grpId="0" animBg="1"/>
      <p:bldP spid="14" grpId="1" animBg="1"/>
      <p:bldP spid="14" grpId="2" animBg="1"/>
      <p:bldP spid="24" grpId="0" animBg="1"/>
      <p:bldP spid="24" grpId="1" animBg="1"/>
      <p:bldP spid="24" grpId="2" animBg="1"/>
      <p:bldP spid="26" grpId="0"/>
      <p:bldP spid="26" grpId="1"/>
      <p:bldP spid="26" grpId="2"/>
      <p:bldP spid="16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3416977" y="1701862"/>
            <a:ext cx="1620000" cy="1620000"/>
          </a:xfrm>
          <a:prstGeom prst="ellipse">
            <a:avLst/>
          </a:prstGeom>
          <a:gradFill>
            <a:gsLst>
              <a:gs pos="100000">
                <a:srgbClr val="BF2869">
                  <a:alpha val="93000"/>
                </a:srgbClr>
              </a:gs>
              <a:gs pos="0">
                <a:srgbClr val="6F172E"/>
              </a:gs>
            </a:gsLst>
            <a:lin ang="1200000" scaled="0"/>
          </a:gradFill>
          <a:ln w="25400">
            <a:solidFill>
              <a:schemeClr val="bg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9" name="椭圆 38"/>
          <p:cNvSpPr/>
          <p:nvPr/>
        </p:nvSpPr>
        <p:spPr>
          <a:xfrm>
            <a:off x="1292741" y="3865829"/>
            <a:ext cx="1620000" cy="1620000"/>
          </a:xfrm>
          <a:prstGeom prst="ellipse">
            <a:avLst/>
          </a:prstGeom>
          <a:gradFill>
            <a:gsLst>
              <a:gs pos="100000">
                <a:srgbClr val="BF2869">
                  <a:alpha val="93000"/>
                </a:srgbClr>
              </a:gs>
              <a:gs pos="0">
                <a:srgbClr val="6F172E"/>
              </a:gs>
            </a:gsLst>
            <a:lin ang="1200000" scaled="0"/>
          </a:gradFill>
          <a:ln w="25400">
            <a:solidFill>
              <a:schemeClr val="bg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0" name="椭圆 39"/>
          <p:cNvSpPr/>
          <p:nvPr/>
        </p:nvSpPr>
        <p:spPr>
          <a:xfrm>
            <a:off x="7424745" y="1701862"/>
            <a:ext cx="1620000" cy="1620000"/>
          </a:xfrm>
          <a:prstGeom prst="ellipse">
            <a:avLst/>
          </a:prstGeom>
          <a:gradFill>
            <a:gsLst>
              <a:gs pos="100000">
                <a:srgbClr val="BF2869">
                  <a:alpha val="93000"/>
                </a:srgbClr>
              </a:gs>
              <a:gs pos="0">
                <a:srgbClr val="6F172E"/>
              </a:gs>
            </a:gsLst>
            <a:lin ang="1200000" scaled="0"/>
          </a:gradFill>
          <a:ln w="25400">
            <a:solidFill>
              <a:schemeClr val="bg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1" name="椭圆 40"/>
          <p:cNvSpPr/>
          <p:nvPr/>
        </p:nvSpPr>
        <p:spPr>
          <a:xfrm>
            <a:off x="5349869" y="3865829"/>
            <a:ext cx="1620000" cy="1620000"/>
          </a:xfrm>
          <a:prstGeom prst="ellipse">
            <a:avLst/>
          </a:prstGeom>
          <a:gradFill>
            <a:gsLst>
              <a:gs pos="100000">
                <a:srgbClr val="BF2869">
                  <a:alpha val="93000"/>
                </a:srgbClr>
              </a:gs>
              <a:gs pos="0">
                <a:srgbClr val="6F172E"/>
              </a:gs>
            </a:gsLst>
            <a:lin ang="1200000" scaled="0"/>
          </a:gradFill>
          <a:ln w="25400">
            <a:solidFill>
              <a:schemeClr val="bg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2" name="椭圆 41"/>
          <p:cNvSpPr/>
          <p:nvPr/>
        </p:nvSpPr>
        <p:spPr>
          <a:xfrm>
            <a:off x="9357637" y="3865829"/>
            <a:ext cx="1620000" cy="1620000"/>
          </a:xfrm>
          <a:prstGeom prst="ellipse">
            <a:avLst/>
          </a:prstGeom>
          <a:gradFill>
            <a:gsLst>
              <a:gs pos="100000">
                <a:srgbClr val="BF2869">
                  <a:alpha val="93000"/>
                </a:srgbClr>
              </a:gs>
              <a:gs pos="0">
                <a:srgbClr val="6F172E"/>
              </a:gs>
            </a:gsLst>
            <a:lin ang="1200000" scaled="0"/>
          </a:gradFill>
          <a:ln w="25400">
            <a:solidFill>
              <a:schemeClr val="bg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3" name="椭圆 42"/>
          <p:cNvSpPr/>
          <p:nvPr/>
        </p:nvSpPr>
        <p:spPr>
          <a:xfrm>
            <a:off x="1004709" y="4909765"/>
            <a:ext cx="576064" cy="576064"/>
          </a:xfrm>
          <a:prstGeom prst="ellipse">
            <a:avLst/>
          </a:prstGeom>
          <a:solidFill>
            <a:srgbClr val="A8234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5061837" y="4909765"/>
            <a:ext cx="576064" cy="576064"/>
          </a:xfrm>
          <a:prstGeom prst="ellipse">
            <a:avLst/>
          </a:prstGeom>
          <a:solidFill>
            <a:srgbClr val="A8234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0689605" y="4909765"/>
            <a:ext cx="576064" cy="576064"/>
          </a:xfrm>
          <a:prstGeom prst="ellipse">
            <a:avLst/>
          </a:prstGeom>
          <a:solidFill>
            <a:srgbClr val="A8234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4633033" y="1522835"/>
            <a:ext cx="576064" cy="576064"/>
          </a:xfrm>
          <a:prstGeom prst="ellipse">
            <a:avLst/>
          </a:prstGeom>
          <a:solidFill>
            <a:srgbClr val="A8234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7280729" y="1522835"/>
            <a:ext cx="576064" cy="576064"/>
          </a:xfrm>
          <a:prstGeom prst="ellipse">
            <a:avLst/>
          </a:prstGeom>
          <a:solidFill>
            <a:srgbClr val="A8234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75497" y="3152898"/>
            <a:ext cx="918596" cy="938300"/>
            <a:chOff x="2675497" y="3358613"/>
            <a:chExt cx="918596" cy="938300"/>
          </a:xfrm>
        </p:grpSpPr>
        <p:cxnSp>
          <p:nvCxnSpPr>
            <p:cNvPr id="34" name="直接连接符 33"/>
            <p:cNvCxnSpPr>
              <a:stCxn id="39" idx="7"/>
              <a:endCxn id="48" idx="3"/>
            </p:cNvCxnSpPr>
            <p:nvPr/>
          </p:nvCxnSpPr>
          <p:spPr>
            <a:xfrm flipV="1">
              <a:off x="2675497" y="3507742"/>
              <a:ext cx="763154" cy="789171"/>
            </a:xfrm>
            <a:prstGeom prst="line">
              <a:avLst/>
            </a:prstGeom>
            <a:noFill/>
            <a:ln w="28575" cap="rnd" cmpd="sng" algn="ctr">
              <a:solidFill>
                <a:srgbClr val="A8234D"/>
              </a:solidFill>
              <a:prstDash val="sysDot"/>
            </a:ln>
            <a:effectLst/>
          </p:spPr>
        </p:cxnSp>
        <p:sp>
          <p:nvSpPr>
            <p:cNvPr id="48" name="椭圆 47"/>
            <p:cNvSpPr/>
            <p:nvPr/>
          </p:nvSpPr>
          <p:spPr>
            <a:xfrm>
              <a:off x="3411981" y="3358613"/>
              <a:ext cx="182112" cy="174716"/>
            </a:xfrm>
            <a:prstGeom prst="ellipse">
              <a:avLst/>
            </a:prstGeom>
            <a:solidFill>
              <a:srgbClr val="A8234D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799733" y="3072743"/>
            <a:ext cx="889860" cy="903298"/>
            <a:chOff x="4799733" y="3278458"/>
            <a:chExt cx="889860" cy="903298"/>
          </a:xfrm>
        </p:grpSpPr>
        <p:cxnSp>
          <p:nvCxnSpPr>
            <p:cNvPr id="35" name="直接连接符 34"/>
            <p:cNvCxnSpPr>
              <a:stCxn id="38" idx="5"/>
              <a:endCxn id="49" idx="1"/>
            </p:cNvCxnSpPr>
            <p:nvPr/>
          </p:nvCxnSpPr>
          <p:spPr>
            <a:xfrm>
              <a:off x="4799733" y="3278458"/>
              <a:ext cx="734418" cy="754169"/>
            </a:xfrm>
            <a:prstGeom prst="line">
              <a:avLst/>
            </a:prstGeom>
            <a:noFill/>
            <a:ln w="28575" cap="rnd" cmpd="sng" algn="ctr">
              <a:solidFill>
                <a:srgbClr val="A8234D"/>
              </a:solidFill>
              <a:prstDash val="sysDot"/>
            </a:ln>
            <a:effectLst/>
          </p:spPr>
        </p:cxnSp>
        <p:sp>
          <p:nvSpPr>
            <p:cNvPr id="49" name="椭圆 48"/>
            <p:cNvSpPr/>
            <p:nvPr/>
          </p:nvSpPr>
          <p:spPr>
            <a:xfrm>
              <a:off x="5507481" y="4007040"/>
              <a:ext cx="182112" cy="174716"/>
            </a:xfrm>
            <a:prstGeom prst="ellipse">
              <a:avLst/>
            </a:prstGeom>
            <a:solidFill>
              <a:srgbClr val="A8234D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732625" y="3152898"/>
            <a:ext cx="927192" cy="938300"/>
            <a:chOff x="6732625" y="3358613"/>
            <a:chExt cx="927192" cy="938300"/>
          </a:xfrm>
        </p:grpSpPr>
        <p:cxnSp>
          <p:nvCxnSpPr>
            <p:cNvPr id="36" name="直接连接符 35"/>
            <p:cNvCxnSpPr>
              <a:stCxn id="41" idx="7"/>
              <a:endCxn id="50" idx="3"/>
            </p:cNvCxnSpPr>
            <p:nvPr/>
          </p:nvCxnSpPr>
          <p:spPr>
            <a:xfrm flipV="1">
              <a:off x="6732625" y="3507742"/>
              <a:ext cx="771750" cy="789171"/>
            </a:xfrm>
            <a:prstGeom prst="line">
              <a:avLst/>
            </a:prstGeom>
            <a:noFill/>
            <a:ln w="28575" cap="rnd" cmpd="sng" algn="ctr">
              <a:solidFill>
                <a:srgbClr val="A8234D"/>
              </a:solidFill>
              <a:prstDash val="sysDot"/>
            </a:ln>
            <a:effectLst/>
          </p:spPr>
        </p:cxnSp>
        <p:sp>
          <p:nvSpPr>
            <p:cNvPr id="50" name="椭圆 49"/>
            <p:cNvSpPr/>
            <p:nvPr/>
          </p:nvSpPr>
          <p:spPr>
            <a:xfrm>
              <a:off x="7477705" y="3358613"/>
              <a:ext cx="182112" cy="174716"/>
            </a:xfrm>
            <a:prstGeom prst="ellipse">
              <a:avLst/>
            </a:prstGeom>
            <a:solidFill>
              <a:srgbClr val="A8234D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807501" y="3072743"/>
            <a:ext cx="804365" cy="903298"/>
            <a:chOff x="8807501" y="3278458"/>
            <a:chExt cx="804365" cy="903298"/>
          </a:xfrm>
        </p:grpSpPr>
        <p:cxnSp>
          <p:nvCxnSpPr>
            <p:cNvPr id="37" name="直接连接符 36"/>
            <p:cNvCxnSpPr>
              <a:stCxn id="40" idx="5"/>
              <a:endCxn id="51" idx="1"/>
            </p:cNvCxnSpPr>
            <p:nvPr/>
          </p:nvCxnSpPr>
          <p:spPr>
            <a:xfrm>
              <a:off x="8807501" y="3278458"/>
              <a:ext cx="648923" cy="754169"/>
            </a:xfrm>
            <a:prstGeom prst="line">
              <a:avLst/>
            </a:prstGeom>
            <a:noFill/>
            <a:ln w="28575" cap="rnd" cmpd="sng" algn="ctr">
              <a:solidFill>
                <a:srgbClr val="A8234D"/>
              </a:solidFill>
              <a:prstDash val="sysDot"/>
            </a:ln>
            <a:effectLst/>
          </p:spPr>
        </p:cxnSp>
        <p:sp>
          <p:nvSpPr>
            <p:cNvPr id="51" name="椭圆 50"/>
            <p:cNvSpPr/>
            <p:nvPr/>
          </p:nvSpPr>
          <p:spPr>
            <a:xfrm>
              <a:off x="9429754" y="4007040"/>
              <a:ext cx="182112" cy="174716"/>
            </a:xfrm>
            <a:prstGeom prst="ellipse">
              <a:avLst/>
            </a:prstGeom>
            <a:solidFill>
              <a:srgbClr val="A8234D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292741" y="4612769"/>
            <a:ext cx="162000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分析捐款流程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349869" y="4612769"/>
            <a:ext cx="162000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分析上链信息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357637" y="4612769"/>
            <a:ext cx="162000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技术实现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334964" y="2394720"/>
            <a:ext cx="1851422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分析捐款人动机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424745" y="2476125"/>
            <a:ext cx="162000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整合捐款流程</a:t>
            </a:r>
          </a:p>
        </p:txBody>
      </p:sp>
      <p:grpSp>
        <p:nvGrpSpPr>
          <p:cNvPr id="55" name="Group 85"/>
          <p:cNvGrpSpPr>
            <a:grpSpLocks noChangeAspect="1"/>
          </p:cNvGrpSpPr>
          <p:nvPr/>
        </p:nvGrpSpPr>
        <p:grpSpPr bwMode="auto">
          <a:xfrm>
            <a:off x="8067290" y="2175109"/>
            <a:ext cx="334965" cy="295276"/>
            <a:chOff x="2772" y="2067"/>
            <a:chExt cx="211" cy="186"/>
          </a:xfrm>
          <a:solidFill>
            <a:schemeClr val="bg1"/>
          </a:solidFill>
        </p:grpSpPr>
        <p:sp>
          <p:nvSpPr>
            <p:cNvPr id="56" name="Freeform 87"/>
            <p:cNvSpPr/>
            <p:nvPr/>
          </p:nvSpPr>
          <p:spPr bwMode="auto">
            <a:xfrm>
              <a:off x="2782" y="2172"/>
              <a:ext cx="191" cy="81"/>
            </a:xfrm>
            <a:custGeom>
              <a:avLst/>
              <a:gdLst>
                <a:gd name="T0" fmla="*/ 0 w 79"/>
                <a:gd name="T1" fmla="*/ 0 h 33"/>
                <a:gd name="T2" fmla="*/ 28 w 79"/>
                <a:gd name="T3" fmla="*/ 0 h 33"/>
                <a:gd name="T4" fmla="*/ 28 w 79"/>
                <a:gd name="T5" fmla="*/ 4 h 33"/>
                <a:gd name="T6" fmla="*/ 51 w 79"/>
                <a:gd name="T7" fmla="*/ 4 h 33"/>
                <a:gd name="T8" fmla="*/ 51 w 79"/>
                <a:gd name="T9" fmla="*/ 0 h 33"/>
                <a:gd name="T10" fmla="*/ 79 w 79"/>
                <a:gd name="T11" fmla="*/ 0 h 33"/>
                <a:gd name="T12" fmla="*/ 79 w 79"/>
                <a:gd name="T13" fmla="*/ 1 h 33"/>
                <a:gd name="T14" fmla="*/ 79 w 79"/>
                <a:gd name="T15" fmla="*/ 27 h 33"/>
                <a:gd name="T16" fmla="*/ 74 w 79"/>
                <a:gd name="T17" fmla="*/ 32 h 33"/>
                <a:gd name="T18" fmla="*/ 73 w 79"/>
                <a:gd name="T19" fmla="*/ 33 h 33"/>
                <a:gd name="T20" fmla="*/ 6 w 79"/>
                <a:gd name="T21" fmla="*/ 33 h 33"/>
                <a:gd name="T22" fmla="*/ 0 w 79"/>
                <a:gd name="T23" fmla="*/ 28 h 33"/>
                <a:gd name="T24" fmla="*/ 0 w 79"/>
                <a:gd name="T25" fmla="*/ 27 h 33"/>
                <a:gd name="T26" fmla="*/ 0 w 79"/>
                <a:gd name="T27" fmla="*/ 1 h 33"/>
                <a:gd name="T28" fmla="*/ 0 w 79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33">
                  <a:moveTo>
                    <a:pt x="0" y="0"/>
                  </a:moveTo>
                  <a:cubicBezTo>
                    <a:pt x="10" y="0"/>
                    <a:pt x="19" y="0"/>
                    <a:pt x="28" y="0"/>
                  </a:cubicBezTo>
                  <a:cubicBezTo>
                    <a:pt x="28" y="1"/>
                    <a:pt x="28" y="3"/>
                    <a:pt x="28" y="4"/>
                  </a:cubicBezTo>
                  <a:cubicBezTo>
                    <a:pt x="36" y="4"/>
                    <a:pt x="44" y="4"/>
                    <a:pt x="51" y="4"/>
                  </a:cubicBezTo>
                  <a:cubicBezTo>
                    <a:pt x="51" y="3"/>
                    <a:pt x="51" y="1"/>
                    <a:pt x="51" y="0"/>
                  </a:cubicBezTo>
                  <a:cubicBezTo>
                    <a:pt x="61" y="0"/>
                    <a:pt x="70" y="0"/>
                    <a:pt x="79" y="0"/>
                  </a:cubicBezTo>
                  <a:cubicBezTo>
                    <a:pt x="79" y="0"/>
                    <a:pt x="79" y="0"/>
                    <a:pt x="79" y="1"/>
                  </a:cubicBezTo>
                  <a:cubicBezTo>
                    <a:pt x="79" y="9"/>
                    <a:pt x="79" y="18"/>
                    <a:pt x="79" y="27"/>
                  </a:cubicBezTo>
                  <a:cubicBezTo>
                    <a:pt x="79" y="30"/>
                    <a:pt x="77" y="32"/>
                    <a:pt x="74" y="32"/>
                  </a:cubicBezTo>
                  <a:cubicBezTo>
                    <a:pt x="74" y="33"/>
                    <a:pt x="73" y="33"/>
                    <a:pt x="73" y="33"/>
                  </a:cubicBezTo>
                  <a:cubicBezTo>
                    <a:pt x="51" y="33"/>
                    <a:pt x="29" y="33"/>
                    <a:pt x="6" y="33"/>
                  </a:cubicBezTo>
                  <a:cubicBezTo>
                    <a:pt x="3" y="33"/>
                    <a:pt x="1" y="31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18"/>
                    <a:pt x="0" y="9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88"/>
            <p:cNvSpPr>
              <a:spLocks noEditPoints="1"/>
            </p:cNvSpPr>
            <p:nvPr/>
          </p:nvSpPr>
          <p:spPr bwMode="auto">
            <a:xfrm>
              <a:off x="2772" y="2067"/>
              <a:ext cx="211" cy="96"/>
            </a:xfrm>
            <a:custGeom>
              <a:avLst/>
              <a:gdLst>
                <a:gd name="T0" fmla="*/ 55 w 87"/>
                <a:gd name="T1" fmla="*/ 39 h 39"/>
                <a:gd name="T2" fmla="*/ 55 w 87"/>
                <a:gd name="T3" fmla="*/ 33 h 39"/>
                <a:gd name="T4" fmla="*/ 32 w 87"/>
                <a:gd name="T5" fmla="*/ 33 h 39"/>
                <a:gd name="T6" fmla="*/ 32 w 87"/>
                <a:gd name="T7" fmla="*/ 39 h 39"/>
                <a:gd name="T8" fmla="*/ 31 w 87"/>
                <a:gd name="T9" fmla="*/ 39 h 39"/>
                <a:gd name="T10" fmla="*/ 6 w 87"/>
                <a:gd name="T11" fmla="*/ 39 h 39"/>
                <a:gd name="T12" fmla="*/ 1 w 87"/>
                <a:gd name="T13" fmla="*/ 35 h 39"/>
                <a:gd name="T14" fmla="*/ 0 w 87"/>
                <a:gd name="T15" fmla="*/ 33 h 39"/>
                <a:gd name="T16" fmla="*/ 0 w 87"/>
                <a:gd name="T17" fmla="*/ 17 h 39"/>
                <a:gd name="T18" fmla="*/ 6 w 87"/>
                <a:gd name="T19" fmla="*/ 11 h 39"/>
                <a:gd name="T20" fmla="*/ 27 w 87"/>
                <a:gd name="T21" fmla="*/ 11 h 39"/>
                <a:gd name="T22" fmla="*/ 28 w 87"/>
                <a:gd name="T23" fmla="*/ 11 h 39"/>
                <a:gd name="T24" fmla="*/ 28 w 87"/>
                <a:gd name="T25" fmla="*/ 9 h 39"/>
                <a:gd name="T26" fmla="*/ 32 w 87"/>
                <a:gd name="T27" fmla="*/ 4 h 39"/>
                <a:gd name="T28" fmla="*/ 41 w 87"/>
                <a:gd name="T29" fmla="*/ 1 h 39"/>
                <a:gd name="T30" fmla="*/ 51 w 87"/>
                <a:gd name="T31" fmla="*/ 2 h 39"/>
                <a:gd name="T32" fmla="*/ 57 w 87"/>
                <a:gd name="T33" fmla="*/ 5 h 39"/>
                <a:gd name="T34" fmla="*/ 59 w 87"/>
                <a:gd name="T35" fmla="*/ 10 h 39"/>
                <a:gd name="T36" fmla="*/ 59 w 87"/>
                <a:gd name="T37" fmla="*/ 11 h 39"/>
                <a:gd name="T38" fmla="*/ 60 w 87"/>
                <a:gd name="T39" fmla="*/ 11 h 39"/>
                <a:gd name="T40" fmla="*/ 81 w 87"/>
                <a:gd name="T41" fmla="*/ 11 h 39"/>
                <a:gd name="T42" fmla="*/ 87 w 87"/>
                <a:gd name="T43" fmla="*/ 15 h 39"/>
                <a:gd name="T44" fmla="*/ 87 w 87"/>
                <a:gd name="T45" fmla="*/ 17 h 39"/>
                <a:gd name="T46" fmla="*/ 87 w 87"/>
                <a:gd name="T47" fmla="*/ 33 h 39"/>
                <a:gd name="T48" fmla="*/ 81 w 87"/>
                <a:gd name="T49" fmla="*/ 39 h 39"/>
                <a:gd name="T50" fmla="*/ 56 w 87"/>
                <a:gd name="T51" fmla="*/ 39 h 39"/>
                <a:gd name="T52" fmla="*/ 55 w 87"/>
                <a:gd name="T53" fmla="*/ 39 h 39"/>
                <a:gd name="T54" fmla="*/ 32 w 87"/>
                <a:gd name="T55" fmla="*/ 11 h 39"/>
                <a:gd name="T56" fmla="*/ 55 w 87"/>
                <a:gd name="T57" fmla="*/ 11 h 39"/>
                <a:gd name="T58" fmla="*/ 54 w 87"/>
                <a:gd name="T59" fmla="*/ 8 h 39"/>
                <a:gd name="T60" fmla="*/ 50 w 87"/>
                <a:gd name="T61" fmla="*/ 6 h 39"/>
                <a:gd name="T62" fmla="*/ 39 w 87"/>
                <a:gd name="T63" fmla="*/ 5 h 39"/>
                <a:gd name="T64" fmla="*/ 33 w 87"/>
                <a:gd name="T65" fmla="*/ 8 h 39"/>
                <a:gd name="T66" fmla="*/ 32 w 87"/>
                <a:gd name="T67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7" h="39">
                  <a:moveTo>
                    <a:pt x="55" y="39"/>
                  </a:moveTo>
                  <a:cubicBezTo>
                    <a:pt x="55" y="37"/>
                    <a:pt x="55" y="35"/>
                    <a:pt x="55" y="33"/>
                  </a:cubicBezTo>
                  <a:cubicBezTo>
                    <a:pt x="48" y="33"/>
                    <a:pt x="40" y="33"/>
                    <a:pt x="32" y="33"/>
                  </a:cubicBezTo>
                  <a:cubicBezTo>
                    <a:pt x="32" y="35"/>
                    <a:pt x="32" y="37"/>
                    <a:pt x="32" y="39"/>
                  </a:cubicBezTo>
                  <a:cubicBezTo>
                    <a:pt x="32" y="39"/>
                    <a:pt x="31" y="39"/>
                    <a:pt x="31" y="39"/>
                  </a:cubicBezTo>
                  <a:cubicBezTo>
                    <a:pt x="23" y="39"/>
                    <a:pt x="15" y="39"/>
                    <a:pt x="6" y="39"/>
                  </a:cubicBezTo>
                  <a:cubicBezTo>
                    <a:pt x="3" y="39"/>
                    <a:pt x="1" y="37"/>
                    <a:pt x="1" y="35"/>
                  </a:cubicBezTo>
                  <a:cubicBezTo>
                    <a:pt x="0" y="34"/>
                    <a:pt x="0" y="34"/>
                    <a:pt x="0" y="33"/>
                  </a:cubicBezTo>
                  <a:cubicBezTo>
                    <a:pt x="0" y="28"/>
                    <a:pt x="0" y="22"/>
                    <a:pt x="0" y="17"/>
                  </a:cubicBezTo>
                  <a:cubicBezTo>
                    <a:pt x="0" y="13"/>
                    <a:pt x="3" y="11"/>
                    <a:pt x="6" y="11"/>
                  </a:cubicBezTo>
                  <a:cubicBezTo>
                    <a:pt x="13" y="11"/>
                    <a:pt x="20" y="11"/>
                    <a:pt x="27" y="11"/>
                  </a:cubicBezTo>
                  <a:cubicBezTo>
                    <a:pt x="27" y="11"/>
                    <a:pt x="28" y="11"/>
                    <a:pt x="28" y="11"/>
                  </a:cubicBezTo>
                  <a:cubicBezTo>
                    <a:pt x="28" y="10"/>
                    <a:pt x="28" y="10"/>
                    <a:pt x="28" y="9"/>
                  </a:cubicBezTo>
                  <a:cubicBezTo>
                    <a:pt x="29" y="7"/>
                    <a:pt x="30" y="5"/>
                    <a:pt x="32" y="4"/>
                  </a:cubicBezTo>
                  <a:cubicBezTo>
                    <a:pt x="34" y="2"/>
                    <a:pt x="38" y="1"/>
                    <a:pt x="41" y="1"/>
                  </a:cubicBezTo>
                  <a:cubicBezTo>
                    <a:pt x="44" y="0"/>
                    <a:pt x="48" y="1"/>
                    <a:pt x="51" y="2"/>
                  </a:cubicBezTo>
                  <a:cubicBezTo>
                    <a:pt x="53" y="2"/>
                    <a:pt x="55" y="4"/>
                    <a:pt x="57" y="5"/>
                  </a:cubicBezTo>
                  <a:cubicBezTo>
                    <a:pt x="59" y="7"/>
                    <a:pt x="59" y="8"/>
                    <a:pt x="59" y="10"/>
                  </a:cubicBezTo>
                  <a:cubicBezTo>
                    <a:pt x="59" y="10"/>
                    <a:pt x="59" y="10"/>
                    <a:pt x="59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7" y="11"/>
                    <a:pt x="74" y="11"/>
                    <a:pt x="81" y="11"/>
                  </a:cubicBezTo>
                  <a:cubicBezTo>
                    <a:pt x="84" y="11"/>
                    <a:pt x="86" y="12"/>
                    <a:pt x="87" y="15"/>
                  </a:cubicBezTo>
                  <a:cubicBezTo>
                    <a:pt x="87" y="16"/>
                    <a:pt x="87" y="16"/>
                    <a:pt x="87" y="17"/>
                  </a:cubicBezTo>
                  <a:cubicBezTo>
                    <a:pt x="87" y="22"/>
                    <a:pt x="87" y="28"/>
                    <a:pt x="87" y="33"/>
                  </a:cubicBezTo>
                  <a:cubicBezTo>
                    <a:pt x="87" y="37"/>
                    <a:pt x="85" y="39"/>
                    <a:pt x="81" y="39"/>
                  </a:cubicBezTo>
                  <a:cubicBezTo>
                    <a:pt x="73" y="39"/>
                    <a:pt x="64" y="39"/>
                    <a:pt x="56" y="39"/>
                  </a:cubicBezTo>
                  <a:cubicBezTo>
                    <a:pt x="56" y="39"/>
                    <a:pt x="56" y="39"/>
                    <a:pt x="55" y="39"/>
                  </a:cubicBezTo>
                  <a:close/>
                  <a:moveTo>
                    <a:pt x="32" y="11"/>
                  </a:moveTo>
                  <a:cubicBezTo>
                    <a:pt x="40" y="11"/>
                    <a:pt x="48" y="11"/>
                    <a:pt x="55" y="11"/>
                  </a:cubicBezTo>
                  <a:cubicBezTo>
                    <a:pt x="55" y="10"/>
                    <a:pt x="55" y="9"/>
                    <a:pt x="54" y="8"/>
                  </a:cubicBezTo>
                  <a:cubicBezTo>
                    <a:pt x="53" y="7"/>
                    <a:pt x="52" y="6"/>
                    <a:pt x="50" y="6"/>
                  </a:cubicBezTo>
                  <a:cubicBezTo>
                    <a:pt x="47" y="4"/>
                    <a:pt x="43" y="4"/>
                    <a:pt x="39" y="5"/>
                  </a:cubicBezTo>
                  <a:cubicBezTo>
                    <a:pt x="37" y="5"/>
                    <a:pt x="35" y="6"/>
                    <a:pt x="33" y="8"/>
                  </a:cubicBezTo>
                  <a:cubicBezTo>
                    <a:pt x="33" y="8"/>
                    <a:pt x="32" y="9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89"/>
            <p:cNvSpPr/>
            <p:nvPr/>
          </p:nvSpPr>
          <p:spPr bwMode="auto">
            <a:xfrm>
              <a:off x="2859" y="2158"/>
              <a:ext cx="39" cy="14"/>
            </a:xfrm>
            <a:custGeom>
              <a:avLst/>
              <a:gdLst>
                <a:gd name="T0" fmla="*/ 16 w 16"/>
                <a:gd name="T1" fmla="*/ 0 h 6"/>
                <a:gd name="T2" fmla="*/ 16 w 16"/>
                <a:gd name="T3" fmla="*/ 6 h 6"/>
                <a:gd name="T4" fmla="*/ 0 w 16"/>
                <a:gd name="T5" fmla="*/ 6 h 6"/>
                <a:gd name="T6" fmla="*/ 0 w 16"/>
                <a:gd name="T7" fmla="*/ 0 h 6"/>
                <a:gd name="T8" fmla="*/ 16 w 1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">
                  <a:moveTo>
                    <a:pt x="16" y="0"/>
                  </a:moveTo>
                  <a:cubicBezTo>
                    <a:pt x="16" y="2"/>
                    <a:pt x="16" y="4"/>
                    <a:pt x="16" y="6"/>
                  </a:cubicBezTo>
                  <a:cubicBezTo>
                    <a:pt x="10" y="6"/>
                    <a:pt x="5" y="6"/>
                    <a:pt x="0" y="6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5" y="0"/>
                    <a:pt x="10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9" name="Group 11"/>
          <p:cNvGrpSpPr>
            <a:grpSpLocks noChangeAspect="1"/>
          </p:cNvGrpSpPr>
          <p:nvPr/>
        </p:nvGrpSpPr>
        <p:grpSpPr bwMode="auto">
          <a:xfrm>
            <a:off x="9959197" y="4307040"/>
            <a:ext cx="416828" cy="386990"/>
            <a:chOff x="3605" y="1602"/>
            <a:chExt cx="447" cy="415"/>
          </a:xfrm>
          <a:solidFill>
            <a:schemeClr val="bg1"/>
          </a:solidFill>
        </p:grpSpPr>
        <p:sp>
          <p:nvSpPr>
            <p:cNvPr id="60" name="Freeform 13"/>
            <p:cNvSpPr>
              <a:spLocks noEditPoints="1"/>
            </p:cNvSpPr>
            <p:nvPr/>
          </p:nvSpPr>
          <p:spPr bwMode="auto">
            <a:xfrm>
              <a:off x="3691" y="1602"/>
              <a:ext cx="361" cy="353"/>
            </a:xfrm>
            <a:custGeom>
              <a:avLst/>
              <a:gdLst>
                <a:gd name="T0" fmla="*/ 1 w 150"/>
                <a:gd name="T1" fmla="*/ 77 h 147"/>
                <a:gd name="T2" fmla="*/ 1 w 150"/>
                <a:gd name="T3" fmla="*/ 57 h 147"/>
                <a:gd name="T4" fmla="*/ 12 w 150"/>
                <a:gd name="T5" fmla="*/ 43 h 147"/>
                <a:gd name="T6" fmla="*/ 51 w 150"/>
                <a:gd name="T7" fmla="*/ 35 h 147"/>
                <a:gd name="T8" fmla="*/ 100 w 150"/>
                <a:gd name="T9" fmla="*/ 13 h 147"/>
                <a:gd name="T10" fmla="*/ 135 w 150"/>
                <a:gd name="T11" fmla="*/ 22 h 147"/>
                <a:gd name="T12" fmla="*/ 138 w 150"/>
                <a:gd name="T13" fmla="*/ 124 h 147"/>
                <a:gd name="T14" fmla="*/ 127 w 150"/>
                <a:gd name="T15" fmla="*/ 141 h 147"/>
                <a:gd name="T16" fmla="*/ 109 w 150"/>
                <a:gd name="T17" fmla="*/ 143 h 147"/>
                <a:gd name="T18" fmla="*/ 34 w 150"/>
                <a:gd name="T19" fmla="*/ 114 h 147"/>
                <a:gd name="T20" fmla="*/ 7 w 150"/>
                <a:gd name="T21" fmla="*/ 110 h 147"/>
                <a:gd name="T22" fmla="*/ 1 w 150"/>
                <a:gd name="T23" fmla="*/ 102 h 147"/>
                <a:gd name="T24" fmla="*/ 1 w 150"/>
                <a:gd name="T25" fmla="*/ 77 h 147"/>
                <a:gd name="T26" fmla="*/ 137 w 150"/>
                <a:gd name="T27" fmla="*/ 75 h 147"/>
                <a:gd name="T28" fmla="*/ 136 w 150"/>
                <a:gd name="T29" fmla="*/ 75 h 147"/>
                <a:gd name="T30" fmla="*/ 135 w 150"/>
                <a:gd name="T31" fmla="*/ 56 h 147"/>
                <a:gd name="T32" fmla="*/ 127 w 150"/>
                <a:gd name="T33" fmla="*/ 28 h 147"/>
                <a:gd name="T34" fmla="*/ 119 w 150"/>
                <a:gd name="T35" fmla="*/ 19 h 147"/>
                <a:gd name="T36" fmla="*/ 112 w 150"/>
                <a:gd name="T37" fmla="*/ 29 h 147"/>
                <a:gd name="T38" fmla="*/ 109 w 150"/>
                <a:gd name="T39" fmla="*/ 39 h 147"/>
                <a:gd name="T40" fmla="*/ 106 w 150"/>
                <a:gd name="T41" fmla="*/ 92 h 147"/>
                <a:gd name="T42" fmla="*/ 112 w 150"/>
                <a:gd name="T43" fmla="*/ 124 h 147"/>
                <a:gd name="T44" fmla="*/ 119 w 150"/>
                <a:gd name="T45" fmla="*/ 131 h 147"/>
                <a:gd name="T46" fmla="*/ 127 w 150"/>
                <a:gd name="T47" fmla="*/ 124 h 147"/>
                <a:gd name="T48" fmla="*/ 130 w 150"/>
                <a:gd name="T49" fmla="*/ 115 h 147"/>
                <a:gd name="T50" fmla="*/ 137 w 150"/>
                <a:gd name="T51" fmla="*/ 7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0" h="147">
                  <a:moveTo>
                    <a:pt x="1" y="77"/>
                  </a:moveTo>
                  <a:cubicBezTo>
                    <a:pt x="1" y="70"/>
                    <a:pt x="2" y="63"/>
                    <a:pt x="1" y="57"/>
                  </a:cubicBezTo>
                  <a:cubicBezTo>
                    <a:pt x="0" y="48"/>
                    <a:pt x="4" y="45"/>
                    <a:pt x="12" y="43"/>
                  </a:cubicBezTo>
                  <a:cubicBezTo>
                    <a:pt x="25" y="41"/>
                    <a:pt x="38" y="38"/>
                    <a:pt x="51" y="35"/>
                  </a:cubicBezTo>
                  <a:cubicBezTo>
                    <a:pt x="69" y="31"/>
                    <a:pt x="85" y="24"/>
                    <a:pt x="100" y="13"/>
                  </a:cubicBezTo>
                  <a:cubicBezTo>
                    <a:pt x="116" y="0"/>
                    <a:pt x="128" y="3"/>
                    <a:pt x="135" y="22"/>
                  </a:cubicBezTo>
                  <a:cubicBezTo>
                    <a:pt x="147" y="56"/>
                    <a:pt x="150" y="90"/>
                    <a:pt x="138" y="124"/>
                  </a:cubicBezTo>
                  <a:cubicBezTo>
                    <a:pt x="135" y="130"/>
                    <a:pt x="131" y="136"/>
                    <a:pt x="127" y="141"/>
                  </a:cubicBezTo>
                  <a:cubicBezTo>
                    <a:pt x="122" y="147"/>
                    <a:pt x="114" y="147"/>
                    <a:pt x="109" y="143"/>
                  </a:cubicBezTo>
                  <a:cubicBezTo>
                    <a:pt x="88" y="121"/>
                    <a:pt x="61" y="119"/>
                    <a:pt x="34" y="114"/>
                  </a:cubicBezTo>
                  <a:cubicBezTo>
                    <a:pt x="25" y="113"/>
                    <a:pt x="16" y="111"/>
                    <a:pt x="7" y="110"/>
                  </a:cubicBezTo>
                  <a:cubicBezTo>
                    <a:pt x="3" y="109"/>
                    <a:pt x="1" y="107"/>
                    <a:pt x="1" y="102"/>
                  </a:cubicBezTo>
                  <a:cubicBezTo>
                    <a:pt x="1" y="94"/>
                    <a:pt x="1" y="86"/>
                    <a:pt x="1" y="77"/>
                  </a:cubicBezTo>
                  <a:close/>
                  <a:moveTo>
                    <a:pt x="137" y="75"/>
                  </a:moveTo>
                  <a:cubicBezTo>
                    <a:pt x="137" y="75"/>
                    <a:pt x="136" y="75"/>
                    <a:pt x="136" y="75"/>
                  </a:cubicBezTo>
                  <a:cubicBezTo>
                    <a:pt x="136" y="69"/>
                    <a:pt x="136" y="62"/>
                    <a:pt x="135" y="56"/>
                  </a:cubicBezTo>
                  <a:cubicBezTo>
                    <a:pt x="133" y="47"/>
                    <a:pt x="131" y="37"/>
                    <a:pt x="127" y="28"/>
                  </a:cubicBezTo>
                  <a:cubicBezTo>
                    <a:pt x="126" y="25"/>
                    <a:pt x="122" y="22"/>
                    <a:pt x="119" y="19"/>
                  </a:cubicBezTo>
                  <a:cubicBezTo>
                    <a:pt x="117" y="22"/>
                    <a:pt x="113" y="25"/>
                    <a:pt x="112" y="29"/>
                  </a:cubicBezTo>
                  <a:cubicBezTo>
                    <a:pt x="110" y="32"/>
                    <a:pt x="109" y="36"/>
                    <a:pt x="109" y="39"/>
                  </a:cubicBezTo>
                  <a:cubicBezTo>
                    <a:pt x="107" y="57"/>
                    <a:pt x="106" y="74"/>
                    <a:pt x="106" y="92"/>
                  </a:cubicBezTo>
                  <a:cubicBezTo>
                    <a:pt x="106" y="103"/>
                    <a:pt x="109" y="113"/>
                    <a:pt x="112" y="124"/>
                  </a:cubicBezTo>
                  <a:cubicBezTo>
                    <a:pt x="113" y="127"/>
                    <a:pt x="117" y="131"/>
                    <a:pt x="119" y="131"/>
                  </a:cubicBezTo>
                  <a:cubicBezTo>
                    <a:pt x="122" y="131"/>
                    <a:pt x="125" y="127"/>
                    <a:pt x="127" y="124"/>
                  </a:cubicBezTo>
                  <a:cubicBezTo>
                    <a:pt x="128" y="122"/>
                    <a:pt x="130" y="118"/>
                    <a:pt x="130" y="115"/>
                  </a:cubicBezTo>
                  <a:cubicBezTo>
                    <a:pt x="133" y="102"/>
                    <a:pt x="135" y="89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14"/>
            <p:cNvSpPr/>
            <p:nvPr/>
          </p:nvSpPr>
          <p:spPr bwMode="auto">
            <a:xfrm>
              <a:off x="3694" y="1890"/>
              <a:ext cx="129" cy="127"/>
            </a:xfrm>
            <a:custGeom>
              <a:avLst/>
              <a:gdLst>
                <a:gd name="T0" fmla="*/ 0 w 54"/>
                <a:gd name="T1" fmla="*/ 0 h 53"/>
                <a:gd name="T2" fmla="*/ 26 w 54"/>
                <a:gd name="T3" fmla="*/ 6 h 53"/>
                <a:gd name="T4" fmla="*/ 29 w 54"/>
                <a:gd name="T5" fmla="*/ 9 h 53"/>
                <a:gd name="T6" fmla="*/ 49 w 54"/>
                <a:gd name="T7" fmla="*/ 40 h 53"/>
                <a:gd name="T8" fmla="*/ 42 w 54"/>
                <a:gd name="T9" fmla="*/ 52 h 53"/>
                <a:gd name="T10" fmla="*/ 17 w 54"/>
                <a:gd name="T11" fmla="*/ 41 h 53"/>
                <a:gd name="T12" fmla="*/ 0 w 54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3">
                  <a:moveTo>
                    <a:pt x="0" y="0"/>
                  </a:moveTo>
                  <a:cubicBezTo>
                    <a:pt x="9" y="2"/>
                    <a:pt x="18" y="4"/>
                    <a:pt x="26" y="6"/>
                  </a:cubicBezTo>
                  <a:cubicBezTo>
                    <a:pt x="28" y="7"/>
                    <a:pt x="29" y="8"/>
                    <a:pt x="29" y="9"/>
                  </a:cubicBezTo>
                  <a:cubicBezTo>
                    <a:pt x="36" y="19"/>
                    <a:pt x="43" y="30"/>
                    <a:pt x="49" y="40"/>
                  </a:cubicBezTo>
                  <a:cubicBezTo>
                    <a:pt x="54" y="49"/>
                    <a:pt x="52" y="52"/>
                    <a:pt x="42" y="52"/>
                  </a:cubicBezTo>
                  <a:cubicBezTo>
                    <a:pt x="31" y="53"/>
                    <a:pt x="23" y="50"/>
                    <a:pt x="17" y="41"/>
                  </a:cubicBezTo>
                  <a:cubicBezTo>
                    <a:pt x="8" y="29"/>
                    <a:pt x="0" y="1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15"/>
            <p:cNvSpPr/>
            <p:nvPr/>
          </p:nvSpPr>
          <p:spPr bwMode="auto">
            <a:xfrm>
              <a:off x="3605" y="1719"/>
              <a:ext cx="60" cy="128"/>
            </a:xfrm>
            <a:custGeom>
              <a:avLst/>
              <a:gdLst>
                <a:gd name="T0" fmla="*/ 25 w 25"/>
                <a:gd name="T1" fmla="*/ 53 h 53"/>
                <a:gd name="T2" fmla="*/ 14 w 25"/>
                <a:gd name="T3" fmla="*/ 53 h 53"/>
                <a:gd name="T4" fmla="*/ 0 w 25"/>
                <a:gd name="T5" fmla="*/ 40 h 53"/>
                <a:gd name="T6" fmla="*/ 0 w 25"/>
                <a:gd name="T7" fmla="*/ 18 h 53"/>
                <a:gd name="T8" fmla="*/ 18 w 25"/>
                <a:gd name="T9" fmla="*/ 0 h 53"/>
                <a:gd name="T10" fmla="*/ 25 w 25"/>
                <a:gd name="T11" fmla="*/ 1 h 53"/>
                <a:gd name="T12" fmla="*/ 25 w 25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3">
                  <a:moveTo>
                    <a:pt x="25" y="53"/>
                  </a:moveTo>
                  <a:cubicBezTo>
                    <a:pt x="20" y="53"/>
                    <a:pt x="17" y="53"/>
                    <a:pt x="14" y="53"/>
                  </a:cubicBezTo>
                  <a:cubicBezTo>
                    <a:pt x="5" y="53"/>
                    <a:pt x="1" y="48"/>
                    <a:pt x="0" y="40"/>
                  </a:cubicBezTo>
                  <a:cubicBezTo>
                    <a:pt x="0" y="32"/>
                    <a:pt x="0" y="25"/>
                    <a:pt x="0" y="18"/>
                  </a:cubicBezTo>
                  <a:cubicBezTo>
                    <a:pt x="0" y="4"/>
                    <a:pt x="4" y="0"/>
                    <a:pt x="18" y="0"/>
                  </a:cubicBezTo>
                  <a:cubicBezTo>
                    <a:pt x="20" y="0"/>
                    <a:pt x="22" y="1"/>
                    <a:pt x="25" y="1"/>
                  </a:cubicBezTo>
                  <a:cubicBezTo>
                    <a:pt x="25" y="18"/>
                    <a:pt x="25" y="35"/>
                    <a:pt x="25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3" name="Group 15"/>
          <p:cNvGrpSpPr>
            <a:grpSpLocks noChangeAspect="1"/>
          </p:cNvGrpSpPr>
          <p:nvPr/>
        </p:nvGrpSpPr>
        <p:grpSpPr bwMode="auto">
          <a:xfrm>
            <a:off x="5945028" y="4221058"/>
            <a:ext cx="414537" cy="391711"/>
            <a:chOff x="864" y="477"/>
            <a:chExt cx="563" cy="532"/>
          </a:xfrm>
          <a:solidFill>
            <a:schemeClr val="bg1"/>
          </a:solidFill>
        </p:grpSpPr>
        <p:sp>
          <p:nvSpPr>
            <p:cNvPr id="64" name="Freeform 17"/>
            <p:cNvSpPr/>
            <p:nvPr/>
          </p:nvSpPr>
          <p:spPr bwMode="auto">
            <a:xfrm>
              <a:off x="912" y="477"/>
              <a:ext cx="515" cy="532"/>
            </a:xfrm>
            <a:custGeom>
              <a:avLst/>
              <a:gdLst>
                <a:gd name="T0" fmla="*/ 66 w 216"/>
                <a:gd name="T1" fmla="*/ 37 h 223"/>
                <a:gd name="T2" fmla="*/ 65 w 216"/>
                <a:gd name="T3" fmla="*/ 36 h 223"/>
                <a:gd name="T4" fmla="*/ 62 w 216"/>
                <a:gd name="T5" fmla="*/ 32 h 223"/>
                <a:gd name="T6" fmla="*/ 50 w 216"/>
                <a:gd name="T7" fmla="*/ 24 h 223"/>
                <a:gd name="T8" fmla="*/ 49 w 216"/>
                <a:gd name="T9" fmla="*/ 23 h 223"/>
                <a:gd name="T10" fmla="*/ 172 w 216"/>
                <a:gd name="T11" fmla="*/ 34 h 223"/>
                <a:gd name="T12" fmla="*/ 185 w 216"/>
                <a:gd name="T13" fmla="*/ 170 h 223"/>
                <a:gd name="T14" fmla="*/ 52 w 216"/>
                <a:gd name="T15" fmla="*/ 197 h 223"/>
                <a:gd name="T16" fmla="*/ 6 w 216"/>
                <a:gd name="T17" fmla="*/ 140 h 223"/>
                <a:gd name="T18" fmla="*/ 3 w 216"/>
                <a:gd name="T19" fmla="*/ 92 h 223"/>
                <a:gd name="T20" fmla="*/ 15 w 216"/>
                <a:gd name="T21" fmla="*/ 99 h 223"/>
                <a:gd name="T22" fmla="*/ 18 w 216"/>
                <a:gd name="T23" fmla="*/ 102 h 223"/>
                <a:gd name="T24" fmla="*/ 22 w 216"/>
                <a:gd name="T25" fmla="*/ 102 h 223"/>
                <a:gd name="T26" fmla="*/ 55 w 216"/>
                <a:gd name="T27" fmla="*/ 175 h 223"/>
                <a:gd name="T28" fmla="*/ 116 w 216"/>
                <a:gd name="T29" fmla="*/ 190 h 223"/>
                <a:gd name="T30" fmla="*/ 183 w 216"/>
                <a:gd name="T31" fmla="*/ 88 h 223"/>
                <a:gd name="T32" fmla="*/ 166 w 216"/>
                <a:gd name="T33" fmla="*/ 56 h 223"/>
                <a:gd name="T34" fmla="*/ 136 w 216"/>
                <a:gd name="T35" fmla="*/ 34 h 223"/>
                <a:gd name="T36" fmla="*/ 101 w 216"/>
                <a:gd name="T37" fmla="*/ 27 h 223"/>
                <a:gd name="T38" fmla="*/ 66 w 216"/>
                <a:gd name="T39" fmla="*/ 3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223">
                  <a:moveTo>
                    <a:pt x="66" y="37"/>
                  </a:moveTo>
                  <a:cubicBezTo>
                    <a:pt x="65" y="36"/>
                    <a:pt x="65" y="36"/>
                    <a:pt x="65" y="36"/>
                  </a:cubicBezTo>
                  <a:cubicBezTo>
                    <a:pt x="66" y="34"/>
                    <a:pt x="64" y="33"/>
                    <a:pt x="62" y="32"/>
                  </a:cubicBezTo>
                  <a:cubicBezTo>
                    <a:pt x="58" y="30"/>
                    <a:pt x="54" y="27"/>
                    <a:pt x="50" y="24"/>
                  </a:cubicBezTo>
                  <a:cubicBezTo>
                    <a:pt x="50" y="24"/>
                    <a:pt x="50" y="23"/>
                    <a:pt x="49" y="23"/>
                  </a:cubicBezTo>
                  <a:cubicBezTo>
                    <a:pt x="83" y="1"/>
                    <a:pt x="135" y="0"/>
                    <a:pt x="172" y="34"/>
                  </a:cubicBezTo>
                  <a:cubicBezTo>
                    <a:pt x="211" y="70"/>
                    <a:pt x="216" y="129"/>
                    <a:pt x="185" y="170"/>
                  </a:cubicBezTo>
                  <a:cubicBezTo>
                    <a:pt x="154" y="212"/>
                    <a:pt x="97" y="223"/>
                    <a:pt x="52" y="197"/>
                  </a:cubicBezTo>
                  <a:cubicBezTo>
                    <a:pt x="29" y="183"/>
                    <a:pt x="14" y="164"/>
                    <a:pt x="6" y="140"/>
                  </a:cubicBezTo>
                  <a:cubicBezTo>
                    <a:pt x="2" y="126"/>
                    <a:pt x="0" y="100"/>
                    <a:pt x="3" y="92"/>
                  </a:cubicBezTo>
                  <a:cubicBezTo>
                    <a:pt x="7" y="94"/>
                    <a:pt x="11" y="97"/>
                    <a:pt x="15" y="99"/>
                  </a:cubicBezTo>
                  <a:cubicBezTo>
                    <a:pt x="16" y="100"/>
                    <a:pt x="17" y="101"/>
                    <a:pt x="18" y="102"/>
                  </a:cubicBezTo>
                  <a:cubicBezTo>
                    <a:pt x="19" y="102"/>
                    <a:pt x="21" y="102"/>
                    <a:pt x="22" y="102"/>
                  </a:cubicBezTo>
                  <a:cubicBezTo>
                    <a:pt x="20" y="132"/>
                    <a:pt x="31" y="156"/>
                    <a:pt x="55" y="175"/>
                  </a:cubicBezTo>
                  <a:cubicBezTo>
                    <a:pt x="73" y="188"/>
                    <a:pt x="94" y="193"/>
                    <a:pt x="116" y="190"/>
                  </a:cubicBezTo>
                  <a:cubicBezTo>
                    <a:pt x="164" y="182"/>
                    <a:pt x="195" y="135"/>
                    <a:pt x="183" y="88"/>
                  </a:cubicBezTo>
                  <a:cubicBezTo>
                    <a:pt x="179" y="76"/>
                    <a:pt x="174" y="65"/>
                    <a:pt x="166" y="56"/>
                  </a:cubicBezTo>
                  <a:cubicBezTo>
                    <a:pt x="158" y="47"/>
                    <a:pt x="148" y="39"/>
                    <a:pt x="136" y="34"/>
                  </a:cubicBezTo>
                  <a:cubicBezTo>
                    <a:pt x="125" y="29"/>
                    <a:pt x="113" y="27"/>
                    <a:pt x="101" y="27"/>
                  </a:cubicBezTo>
                  <a:cubicBezTo>
                    <a:pt x="88" y="28"/>
                    <a:pt x="77" y="31"/>
                    <a:pt x="6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18"/>
            <p:cNvSpPr/>
            <p:nvPr/>
          </p:nvSpPr>
          <p:spPr bwMode="auto">
            <a:xfrm>
              <a:off x="864" y="508"/>
              <a:ext cx="339" cy="272"/>
            </a:xfrm>
            <a:custGeom>
              <a:avLst/>
              <a:gdLst>
                <a:gd name="T0" fmla="*/ 123 w 142"/>
                <a:gd name="T1" fmla="*/ 114 h 114"/>
                <a:gd name="T2" fmla="*/ 114 w 142"/>
                <a:gd name="T3" fmla="*/ 111 h 114"/>
                <a:gd name="T4" fmla="*/ 86 w 142"/>
                <a:gd name="T5" fmla="*/ 92 h 114"/>
                <a:gd name="T6" fmla="*/ 60 w 142"/>
                <a:gd name="T7" fmla="*/ 75 h 114"/>
                <a:gd name="T8" fmla="*/ 57 w 142"/>
                <a:gd name="T9" fmla="*/ 74 h 114"/>
                <a:gd name="T10" fmla="*/ 42 w 142"/>
                <a:gd name="T11" fmla="*/ 78 h 114"/>
                <a:gd name="T12" fmla="*/ 40 w 142"/>
                <a:gd name="T13" fmla="*/ 78 h 114"/>
                <a:gd name="T14" fmla="*/ 4 w 142"/>
                <a:gd name="T15" fmla="*/ 53 h 114"/>
                <a:gd name="T16" fmla="*/ 0 w 142"/>
                <a:gd name="T17" fmla="*/ 46 h 114"/>
                <a:gd name="T18" fmla="*/ 7 w 142"/>
                <a:gd name="T19" fmla="*/ 40 h 114"/>
                <a:gd name="T20" fmla="*/ 26 w 142"/>
                <a:gd name="T21" fmla="*/ 37 h 114"/>
                <a:gd name="T22" fmla="*/ 31 w 142"/>
                <a:gd name="T23" fmla="*/ 28 h 114"/>
                <a:gd name="T24" fmla="*/ 28 w 142"/>
                <a:gd name="T25" fmla="*/ 8 h 114"/>
                <a:gd name="T26" fmla="*/ 31 w 142"/>
                <a:gd name="T27" fmla="*/ 1 h 114"/>
                <a:gd name="T28" fmla="*/ 39 w 142"/>
                <a:gd name="T29" fmla="*/ 1 h 114"/>
                <a:gd name="T30" fmla="*/ 52 w 142"/>
                <a:gd name="T31" fmla="*/ 11 h 114"/>
                <a:gd name="T32" fmla="*/ 75 w 142"/>
                <a:gd name="T33" fmla="*/ 26 h 114"/>
                <a:gd name="T34" fmla="*/ 76 w 142"/>
                <a:gd name="T35" fmla="*/ 28 h 114"/>
                <a:gd name="T36" fmla="*/ 78 w 142"/>
                <a:gd name="T37" fmla="*/ 45 h 114"/>
                <a:gd name="T38" fmla="*/ 79 w 142"/>
                <a:gd name="T39" fmla="*/ 46 h 114"/>
                <a:gd name="T40" fmla="*/ 122 w 142"/>
                <a:gd name="T41" fmla="*/ 75 h 114"/>
                <a:gd name="T42" fmla="*/ 134 w 142"/>
                <a:gd name="T43" fmla="*/ 83 h 114"/>
                <a:gd name="T44" fmla="*/ 140 w 142"/>
                <a:gd name="T45" fmla="*/ 101 h 114"/>
                <a:gd name="T46" fmla="*/ 126 w 142"/>
                <a:gd name="T47" fmla="*/ 114 h 114"/>
                <a:gd name="T48" fmla="*/ 123 w 142"/>
                <a:gd name="T4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14">
                  <a:moveTo>
                    <a:pt x="123" y="114"/>
                  </a:moveTo>
                  <a:cubicBezTo>
                    <a:pt x="120" y="114"/>
                    <a:pt x="117" y="113"/>
                    <a:pt x="114" y="111"/>
                  </a:cubicBezTo>
                  <a:cubicBezTo>
                    <a:pt x="105" y="105"/>
                    <a:pt x="95" y="98"/>
                    <a:pt x="86" y="92"/>
                  </a:cubicBezTo>
                  <a:cubicBezTo>
                    <a:pt x="77" y="86"/>
                    <a:pt x="69" y="81"/>
                    <a:pt x="60" y="75"/>
                  </a:cubicBezTo>
                  <a:cubicBezTo>
                    <a:pt x="59" y="74"/>
                    <a:pt x="58" y="74"/>
                    <a:pt x="57" y="74"/>
                  </a:cubicBezTo>
                  <a:cubicBezTo>
                    <a:pt x="52" y="76"/>
                    <a:pt x="47" y="77"/>
                    <a:pt x="42" y="78"/>
                  </a:cubicBezTo>
                  <a:cubicBezTo>
                    <a:pt x="41" y="78"/>
                    <a:pt x="40" y="78"/>
                    <a:pt x="40" y="78"/>
                  </a:cubicBezTo>
                  <a:cubicBezTo>
                    <a:pt x="28" y="70"/>
                    <a:pt x="16" y="62"/>
                    <a:pt x="4" y="53"/>
                  </a:cubicBezTo>
                  <a:cubicBezTo>
                    <a:pt x="1" y="51"/>
                    <a:pt x="0" y="49"/>
                    <a:pt x="0" y="46"/>
                  </a:cubicBezTo>
                  <a:cubicBezTo>
                    <a:pt x="1" y="43"/>
                    <a:pt x="3" y="41"/>
                    <a:pt x="7" y="40"/>
                  </a:cubicBezTo>
                  <a:cubicBezTo>
                    <a:pt x="13" y="39"/>
                    <a:pt x="19" y="38"/>
                    <a:pt x="26" y="37"/>
                  </a:cubicBezTo>
                  <a:cubicBezTo>
                    <a:pt x="30" y="36"/>
                    <a:pt x="32" y="32"/>
                    <a:pt x="31" y="28"/>
                  </a:cubicBezTo>
                  <a:cubicBezTo>
                    <a:pt x="30" y="21"/>
                    <a:pt x="29" y="15"/>
                    <a:pt x="28" y="8"/>
                  </a:cubicBezTo>
                  <a:cubicBezTo>
                    <a:pt x="27" y="5"/>
                    <a:pt x="28" y="3"/>
                    <a:pt x="31" y="1"/>
                  </a:cubicBezTo>
                  <a:cubicBezTo>
                    <a:pt x="33" y="0"/>
                    <a:pt x="36" y="0"/>
                    <a:pt x="39" y="1"/>
                  </a:cubicBezTo>
                  <a:cubicBezTo>
                    <a:pt x="43" y="4"/>
                    <a:pt x="48" y="7"/>
                    <a:pt x="52" y="11"/>
                  </a:cubicBezTo>
                  <a:cubicBezTo>
                    <a:pt x="60" y="16"/>
                    <a:pt x="67" y="21"/>
                    <a:pt x="75" y="26"/>
                  </a:cubicBezTo>
                  <a:cubicBezTo>
                    <a:pt x="75" y="26"/>
                    <a:pt x="76" y="27"/>
                    <a:pt x="76" y="28"/>
                  </a:cubicBezTo>
                  <a:cubicBezTo>
                    <a:pt x="77" y="34"/>
                    <a:pt x="77" y="39"/>
                    <a:pt x="78" y="45"/>
                  </a:cubicBezTo>
                  <a:cubicBezTo>
                    <a:pt x="78" y="45"/>
                    <a:pt x="79" y="46"/>
                    <a:pt x="79" y="46"/>
                  </a:cubicBezTo>
                  <a:cubicBezTo>
                    <a:pt x="94" y="56"/>
                    <a:pt x="108" y="65"/>
                    <a:pt x="122" y="75"/>
                  </a:cubicBezTo>
                  <a:cubicBezTo>
                    <a:pt x="126" y="78"/>
                    <a:pt x="130" y="80"/>
                    <a:pt x="134" y="83"/>
                  </a:cubicBezTo>
                  <a:cubicBezTo>
                    <a:pt x="139" y="87"/>
                    <a:pt x="142" y="94"/>
                    <a:pt x="140" y="101"/>
                  </a:cubicBezTo>
                  <a:cubicBezTo>
                    <a:pt x="138" y="107"/>
                    <a:pt x="132" y="113"/>
                    <a:pt x="126" y="114"/>
                  </a:cubicBezTo>
                  <a:cubicBezTo>
                    <a:pt x="125" y="114"/>
                    <a:pt x="124" y="114"/>
                    <a:pt x="12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19"/>
            <p:cNvSpPr/>
            <p:nvPr/>
          </p:nvSpPr>
          <p:spPr bwMode="auto">
            <a:xfrm>
              <a:off x="1017" y="589"/>
              <a:ext cx="291" cy="301"/>
            </a:xfrm>
            <a:custGeom>
              <a:avLst/>
              <a:gdLst>
                <a:gd name="T0" fmla="*/ 2 w 122"/>
                <a:gd name="T1" fmla="*/ 57 h 126"/>
                <a:gd name="T2" fmla="*/ 3 w 122"/>
                <a:gd name="T3" fmla="*/ 58 h 126"/>
                <a:gd name="T4" fmla="*/ 22 w 122"/>
                <a:gd name="T5" fmla="*/ 70 h 126"/>
                <a:gd name="T6" fmla="*/ 23 w 122"/>
                <a:gd name="T7" fmla="*/ 72 h 126"/>
                <a:gd name="T8" fmla="*/ 50 w 122"/>
                <a:gd name="T9" fmla="*/ 98 h 126"/>
                <a:gd name="T10" fmla="*/ 87 w 122"/>
                <a:gd name="T11" fmla="*/ 88 h 126"/>
                <a:gd name="T12" fmla="*/ 97 w 122"/>
                <a:gd name="T13" fmla="*/ 58 h 126"/>
                <a:gd name="T14" fmla="*/ 76 w 122"/>
                <a:gd name="T15" fmla="*/ 29 h 126"/>
                <a:gd name="T16" fmla="*/ 57 w 122"/>
                <a:gd name="T17" fmla="*/ 25 h 126"/>
                <a:gd name="T18" fmla="*/ 56 w 122"/>
                <a:gd name="T19" fmla="*/ 25 h 126"/>
                <a:gd name="T20" fmla="*/ 49 w 122"/>
                <a:gd name="T21" fmla="*/ 23 h 126"/>
                <a:gd name="T22" fmla="*/ 33 w 122"/>
                <a:gd name="T23" fmla="*/ 12 h 126"/>
                <a:gd name="T24" fmla="*/ 32 w 122"/>
                <a:gd name="T25" fmla="*/ 11 h 126"/>
                <a:gd name="T26" fmla="*/ 102 w 122"/>
                <a:gd name="T27" fmla="*/ 23 h 126"/>
                <a:gd name="T28" fmla="*/ 106 w 122"/>
                <a:gd name="T29" fmla="*/ 96 h 126"/>
                <a:gd name="T30" fmla="*/ 35 w 122"/>
                <a:gd name="T31" fmla="*/ 114 h 126"/>
                <a:gd name="T32" fmla="*/ 2 w 122"/>
                <a:gd name="T33" fmla="*/ 5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2" h="126">
                  <a:moveTo>
                    <a:pt x="2" y="57"/>
                  </a:moveTo>
                  <a:cubicBezTo>
                    <a:pt x="3" y="57"/>
                    <a:pt x="3" y="57"/>
                    <a:pt x="3" y="58"/>
                  </a:cubicBezTo>
                  <a:cubicBezTo>
                    <a:pt x="9" y="62"/>
                    <a:pt x="16" y="66"/>
                    <a:pt x="22" y="70"/>
                  </a:cubicBezTo>
                  <a:cubicBezTo>
                    <a:pt x="23" y="71"/>
                    <a:pt x="23" y="71"/>
                    <a:pt x="23" y="72"/>
                  </a:cubicBezTo>
                  <a:cubicBezTo>
                    <a:pt x="27" y="85"/>
                    <a:pt x="36" y="95"/>
                    <a:pt x="50" y="98"/>
                  </a:cubicBezTo>
                  <a:cubicBezTo>
                    <a:pt x="64" y="102"/>
                    <a:pt x="77" y="98"/>
                    <a:pt x="87" y="88"/>
                  </a:cubicBezTo>
                  <a:cubicBezTo>
                    <a:pt x="95" y="79"/>
                    <a:pt x="98" y="69"/>
                    <a:pt x="97" y="58"/>
                  </a:cubicBezTo>
                  <a:cubicBezTo>
                    <a:pt x="95" y="45"/>
                    <a:pt x="88" y="35"/>
                    <a:pt x="76" y="29"/>
                  </a:cubicBezTo>
                  <a:cubicBezTo>
                    <a:pt x="70" y="25"/>
                    <a:pt x="64" y="24"/>
                    <a:pt x="57" y="25"/>
                  </a:cubicBezTo>
                  <a:cubicBezTo>
                    <a:pt x="57" y="25"/>
                    <a:pt x="56" y="25"/>
                    <a:pt x="56" y="25"/>
                  </a:cubicBezTo>
                  <a:cubicBezTo>
                    <a:pt x="54" y="26"/>
                    <a:pt x="51" y="25"/>
                    <a:pt x="49" y="23"/>
                  </a:cubicBezTo>
                  <a:cubicBezTo>
                    <a:pt x="44" y="19"/>
                    <a:pt x="39" y="16"/>
                    <a:pt x="33" y="12"/>
                  </a:cubicBezTo>
                  <a:cubicBezTo>
                    <a:pt x="33" y="12"/>
                    <a:pt x="33" y="12"/>
                    <a:pt x="32" y="11"/>
                  </a:cubicBezTo>
                  <a:cubicBezTo>
                    <a:pt x="53" y="0"/>
                    <a:pt x="82" y="2"/>
                    <a:pt x="102" y="23"/>
                  </a:cubicBezTo>
                  <a:cubicBezTo>
                    <a:pt x="120" y="43"/>
                    <a:pt x="122" y="73"/>
                    <a:pt x="106" y="96"/>
                  </a:cubicBezTo>
                  <a:cubicBezTo>
                    <a:pt x="90" y="118"/>
                    <a:pt x="61" y="126"/>
                    <a:pt x="35" y="114"/>
                  </a:cubicBezTo>
                  <a:cubicBezTo>
                    <a:pt x="10" y="102"/>
                    <a:pt x="0" y="77"/>
                    <a:pt x="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7" name="Freeform 23"/>
          <p:cNvSpPr>
            <a:spLocks noEditPoints="1"/>
          </p:cNvSpPr>
          <p:nvPr/>
        </p:nvSpPr>
        <p:spPr bwMode="auto">
          <a:xfrm>
            <a:off x="1868805" y="4247540"/>
            <a:ext cx="410264" cy="408939"/>
          </a:xfrm>
          <a:custGeom>
            <a:avLst/>
            <a:gdLst>
              <a:gd name="T0" fmla="*/ 390 w 390"/>
              <a:gd name="T1" fmla="*/ 389 h 389"/>
              <a:gd name="T2" fmla="*/ 317 w 390"/>
              <a:gd name="T3" fmla="*/ 389 h 389"/>
              <a:gd name="T4" fmla="*/ 317 w 390"/>
              <a:gd name="T5" fmla="*/ 340 h 389"/>
              <a:gd name="T6" fmla="*/ 268 w 390"/>
              <a:gd name="T7" fmla="*/ 340 h 389"/>
              <a:gd name="T8" fmla="*/ 268 w 390"/>
              <a:gd name="T9" fmla="*/ 292 h 389"/>
              <a:gd name="T10" fmla="*/ 219 w 390"/>
              <a:gd name="T11" fmla="*/ 292 h 389"/>
              <a:gd name="T12" fmla="*/ 219 w 390"/>
              <a:gd name="T13" fmla="*/ 267 h 389"/>
              <a:gd name="T14" fmla="*/ 171 w 390"/>
              <a:gd name="T15" fmla="*/ 267 h 389"/>
              <a:gd name="T16" fmla="*/ 171 w 390"/>
              <a:gd name="T17" fmla="*/ 233 h 389"/>
              <a:gd name="T18" fmla="*/ 170 w 390"/>
              <a:gd name="T19" fmla="*/ 233 h 389"/>
              <a:gd name="T20" fmla="*/ 169 w 390"/>
              <a:gd name="T21" fmla="*/ 234 h 389"/>
              <a:gd name="T22" fmla="*/ 113 w 390"/>
              <a:gd name="T23" fmla="*/ 243 h 389"/>
              <a:gd name="T24" fmla="*/ 74 w 390"/>
              <a:gd name="T25" fmla="*/ 233 h 389"/>
              <a:gd name="T26" fmla="*/ 13 w 390"/>
              <a:gd name="T27" fmla="*/ 175 h 389"/>
              <a:gd name="T28" fmla="*/ 2 w 390"/>
              <a:gd name="T29" fmla="*/ 138 h 389"/>
              <a:gd name="T30" fmla="*/ 0 w 390"/>
              <a:gd name="T31" fmla="*/ 129 h 389"/>
              <a:gd name="T32" fmla="*/ 0 w 390"/>
              <a:gd name="T33" fmla="*/ 114 h 389"/>
              <a:gd name="T34" fmla="*/ 1 w 390"/>
              <a:gd name="T35" fmla="*/ 108 h 389"/>
              <a:gd name="T36" fmla="*/ 10 w 390"/>
              <a:gd name="T37" fmla="*/ 73 h 389"/>
              <a:gd name="T38" fmla="*/ 69 w 390"/>
              <a:gd name="T39" fmla="*/ 12 h 389"/>
              <a:gd name="T40" fmla="*/ 106 w 390"/>
              <a:gd name="T41" fmla="*/ 1 h 389"/>
              <a:gd name="T42" fmla="*/ 114 w 390"/>
              <a:gd name="T43" fmla="*/ 0 h 389"/>
              <a:gd name="T44" fmla="*/ 130 w 390"/>
              <a:gd name="T45" fmla="*/ 0 h 389"/>
              <a:gd name="T46" fmla="*/ 131 w 390"/>
              <a:gd name="T47" fmla="*/ 0 h 389"/>
              <a:gd name="T48" fmla="*/ 152 w 390"/>
              <a:gd name="T49" fmla="*/ 4 h 389"/>
              <a:gd name="T50" fmla="*/ 218 w 390"/>
              <a:gd name="T51" fmla="*/ 47 h 389"/>
              <a:gd name="T52" fmla="*/ 244 w 390"/>
              <a:gd name="T53" fmla="*/ 116 h 389"/>
              <a:gd name="T54" fmla="*/ 234 w 390"/>
              <a:gd name="T55" fmla="*/ 168 h 389"/>
              <a:gd name="T56" fmla="*/ 234 w 390"/>
              <a:gd name="T57" fmla="*/ 170 h 389"/>
              <a:gd name="T58" fmla="*/ 268 w 390"/>
              <a:gd name="T59" fmla="*/ 170 h 389"/>
              <a:gd name="T60" fmla="*/ 268 w 390"/>
              <a:gd name="T61" fmla="*/ 172 h 389"/>
              <a:gd name="T62" fmla="*/ 268 w 390"/>
              <a:gd name="T63" fmla="*/ 217 h 389"/>
              <a:gd name="T64" fmla="*/ 269 w 390"/>
              <a:gd name="T65" fmla="*/ 220 h 389"/>
              <a:gd name="T66" fmla="*/ 279 w 390"/>
              <a:gd name="T67" fmla="*/ 228 h 389"/>
              <a:gd name="T68" fmla="*/ 388 w 390"/>
              <a:gd name="T69" fmla="*/ 315 h 389"/>
              <a:gd name="T70" fmla="*/ 390 w 390"/>
              <a:gd name="T71" fmla="*/ 318 h 389"/>
              <a:gd name="T72" fmla="*/ 390 w 390"/>
              <a:gd name="T73" fmla="*/ 389 h 389"/>
              <a:gd name="T74" fmla="*/ 146 w 390"/>
              <a:gd name="T75" fmla="*/ 98 h 389"/>
              <a:gd name="T76" fmla="*/ 98 w 390"/>
              <a:gd name="T77" fmla="*/ 49 h 389"/>
              <a:gd name="T78" fmla="*/ 49 w 390"/>
              <a:gd name="T79" fmla="*/ 97 h 389"/>
              <a:gd name="T80" fmla="*/ 97 w 390"/>
              <a:gd name="T81" fmla="*/ 146 h 389"/>
              <a:gd name="T82" fmla="*/ 146 w 390"/>
              <a:gd name="T83" fmla="*/ 98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0" h="389">
                <a:moveTo>
                  <a:pt x="390" y="389"/>
                </a:moveTo>
                <a:cubicBezTo>
                  <a:pt x="365" y="389"/>
                  <a:pt x="341" y="389"/>
                  <a:pt x="317" y="389"/>
                </a:cubicBezTo>
                <a:cubicBezTo>
                  <a:pt x="317" y="373"/>
                  <a:pt x="317" y="357"/>
                  <a:pt x="317" y="340"/>
                </a:cubicBezTo>
                <a:cubicBezTo>
                  <a:pt x="300" y="340"/>
                  <a:pt x="284" y="340"/>
                  <a:pt x="268" y="340"/>
                </a:cubicBezTo>
                <a:cubicBezTo>
                  <a:pt x="268" y="324"/>
                  <a:pt x="268" y="308"/>
                  <a:pt x="268" y="292"/>
                </a:cubicBezTo>
                <a:cubicBezTo>
                  <a:pt x="252" y="292"/>
                  <a:pt x="236" y="292"/>
                  <a:pt x="219" y="292"/>
                </a:cubicBezTo>
                <a:cubicBezTo>
                  <a:pt x="219" y="284"/>
                  <a:pt x="219" y="276"/>
                  <a:pt x="219" y="267"/>
                </a:cubicBezTo>
                <a:cubicBezTo>
                  <a:pt x="203" y="267"/>
                  <a:pt x="187" y="267"/>
                  <a:pt x="171" y="267"/>
                </a:cubicBezTo>
                <a:cubicBezTo>
                  <a:pt x="171" y="256"/>
                  <a:pt x="171" y="245"/>
                  <a:pt x="171" y="233"/>
                </a:cubicBezTo>
                <a:cubicBezTo>
                  <a:pt x="170" y="233"/>
                  <a:pt x="170" y="233"/>
                  <a:pt x="170" y="233"/>
                </a:cubicBezTo>
                <a:cubicBezTo>
                  <a:pt x="170" y="233"/>
                  <a:pt x="170" y="233"/>
                  <a:pt x="169" y="234"/>
                </a:cubicBezTo>
                <a:cubicBezTo>
                  <a:pt x="151" y="241"/>
                  <a:pt x="132" y="244"/>
                  <a:pt x="113" y="243"/>
                </a:cubicBezTo>
                <a:cubicBezTo>
                  <a:pt x="99" y="242"/>
                  <a:pt x="87" y="239"/>
                  <a:pt x="74" y="233"/>
                </a:cubicBezTo>
                <a:cubicBezTo>
                  <a:pt x="47" y="221"/>
                  <a:pt x="26" y="202"/>
                  <a:pt x="13" y="175"/>
                </a:cubicBezTo>
                <a:cubicBezTo>
                  <a:pt x="7" y="163"/>
                  <a:pt x="3" y="151"/>
                  <a:pt x="2" y="138"/>
                </a:cubicBezTo>
                <a:cubicBezTo>
                  <a:pt x="1" y="135"/>
                  <a:pt x="1" y="132"/>
                  <a:pt x="0" y="129"/>
                </a:cubicBezTo>
                <a:cubicBezTo>
                  <a:pt x="0" y="124"/>
                  <a:pt x="0" y="119"/>
                  <a:pt x="0" y="114"/>
                </a:cubicBezTo>
                <a:cubicBezTo>
                  <a:pt x="1" y="112"/>
                  <a:pt x="1" y="110"/>
                  <a:pt x="1" y="108"/>
                </a:cubicBezTo>
                <a:cubicBezTo>
                  <a:pt x="3" y="96"/>
                  <a:pt x="6" y="84"/>
                  <a:pt x="10" y="73"/>
                </a:cubicBezTo>
                <a:cubicBezTo>
                  <a:pt x="23" y="46"/>
                  <a:pt x="42" y="26"/>
                  <a:pt x="69" y="12"/>
                </a:cubicBezTo>
                <a:cubicBezTo>
                  <a:pt x="80" y="7"/>
                  <a:pt x="93" y="3"/>
                  <a:pt x="106" y="1"/>
                </a:cubicBezTo>
                <a:cubicBezTo>
                  <a:pt x="109" y="1"/>
                  <a:pt x="112" y="0"/>
                  <a:pt x="114" y="0"/>
                </a:cubicBezTo>
                <a:cubicBezTo>
                  <a:pt x="120" y="0"/>
                  <a:pt x="125" y="0"/>
                  <a:pt x="130" y="0"/>
                </a:cubicBezTo>
                <a:cubicBezTo>
                  <a:pt x="130" y="0"/>
                  <a:pt x="131" y="0"/>
                  <a:pt x="131" y="0"/>
                </a:cubicBezTo>
                <a:cubicBezTo>
                  <a:pt x="138" y="1"/>
                  <a:pt x="145" y="2"/>
                  <a:pt x="152" y="4"/>
                </a:cubicBezTo>
                <a:cubicBezTo>
                  <a:pt x="179" y="11"/>
                  <a:pt x="201" y="25"/>
                  <a:pt x="218" y="47"/>
                </a:cubicBezTo>
                <a:cubicBezTo>
                  <a:pt x="234" y="67"/>
                  <a:pt x="242" y="90"/>
                  <a:pt x="244" y="116"/>
                </a:cubicBezTo>
                <a:cubicBezTo>
                  <a:pt x="245" y="134"/>
                  <a:pt x="241" y="151"/>
                  <a:pt x="234" y="168"/>
                </a:cubicBezTo>
                <a:cubicBezTo>
                  <a:pt x="234" y="169"/>
                  <a:pt x="234" y="169"/>
                  <a:pt x="234" y="170"/>
                </a:cubicBezTo>
                <a:cubicBezTo>
                  <a:pt x="245" y="170"/>
                  <a:pt x="257" y="170"/>
                  <a:pt x="268" y="170"/>
                </a:cubicBezTo>
                <a:cubicBezTo>
                  <a:pt x="268" y="171"/>
                  <a:pt x="268" y="172"/>
                  <a:pt x="268" y="172"/>
                </a:cubicBezTo>
                <a:cubicBezTo>
                  <a:pt x="268" y="187"/>
                  <a:pt x="268" y="202"/>
                  <a:pt x="268" y="217"/>
                </a:cubicBezTo>
                <a:cubicBezTo>
                  <a:pt x="268" y="218"/>
                  <a:pt x="268" y="219"/>
                  <a:pt x="269" y="220"/>
                </a:cubicBezTo>
                <a:cubicBezTo>
                  <a:pt x="273" y="222"/>
                  <a:pt x="276" y="225"/>
                  <a:pt x="279" y="228"/>
                </a:cubicBezTo>
                <a:cubicBezTo>
                  <a:pt x="315" y="257"/>
                  <a:pt x="352" y="286"/>
                  <a:pt x="388" y="315"/>
                </a:cubicBezTo>
                <a:cubicBezTo>
                  <a:pt x="389" y="316"/>
                  <a:pt x="390" y="317"/>
                  <a:pt x="390" y="318"/>
                </a:cubicBezTo>
                <a:cubicBezTo>
                  <a:pt x="390" y="342"/>
                  <a:pt x="390" y="365"/>
                  <a:pt x="390" y="389"/>
                </a:cubicBezTo>
                <a:close/>
                <a:moveTo>
                  <a:pt x="146" y="98"/>
                </a:moveTo>
                <a:cubicBezTo>
                  <a:pt x="146" y="71"/>
                  <a:pt x="126" y="49"/>
                  <a:pt x="98" y="49"/>
                </a:cubicBezTo>
                <a:cubicBezTo>
                  <a:pt x="72" y="48"/>
                  <a:pt x="49" y="69"/>
                  <a:pt x="49" y="97"/>
                </a:cubicBezTo>
                <a:cubicBezTo>
                  <a:pt x="49" y="124"/>
                  <a:pt x="70" y="146"/>
                  <a:pt x="97" y="146"/>
                </a:cubicBezTo>
                <a:cubicBezTo>
                  <a:pt x="124" y="146"/>
                  <a:pt x="146" y="125"/>
                  <a:pt x="146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277194" y="2605021"/>
            <a:ext cx="1950717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关于善款的一切动向</a:t>
            </a:r>
          </a:p>
        </p:txBody>
      </p:sp>
      <p:grpSp>
        <p:nvGrpSpPr>
          <p:cNvPr id="69" name="Group 23"/>
          <p:cNvGrpSpPr/>
          <p:nvPr/>
        </p:nvGrpSpPr>
        <p:grpSpPr>
          <a:xfrm>
            <a:off x="3996009" y="2097074"/>
            <a:ext cx="449707" cy="342941"/>
            <a:chOff x="4914900" y="1812925"/>
            <a:chExt cx="441326" cy="336550"/>
          </a:xfrm>
          <a:solidFill>
            <a:schemeClr val="bg1"/>
          </a:solidFill>
        </p:grpSpPr>
        <p:sp>
          <p:nvSpPr>
            <p:cNvPr id="70" name="Freeform 5"/>
            <p:cNvSpPr/>
            <p:nvPr/>
          </p:nvSpPr>
          <p:spPr bwMode="auto">
            <a:xfrm>
              <a:off x="4914900" y="1849438"/>
              <a:ext cx="230188" cy="257175"/>
            </a:xfrm>
            <a:custGeom>
              <a:avLst/>
              <a:gdLst>
                <a:gd name="T0" fmla="*/ 18 w 145"/>
                <a:gd name="T1" fmla="*/ 143 h 162"/>
                <a:gd name="T2" fmla="*/ 18 w 145"/>
                <a:gd name="T3" fmla="*/ 21 h 162"/>
                <a:gd name="T4" fmla="*/ 124 w 145"/>
                <a:gd name="T5" fmla="*/ 21 h 162"/>
                <a:gd name="T6" fmla="*/ 145 w 145"/>
                <a:gd name="T7" fmla="*/ 0 h 162"/>
                <a:gd name="T8" fmla="*/ 0 w 145"/>
                <a:gd name="T9" fmla="*/ 0 h 162"/>
                <a:gd name="T10" fmla="*/ 0 w 145"/>
                <a:gd name="T11" fmla="*/ 162 h 162"/>
                <a:gd name="T12" fmla="*/ 68 w 145"/>
                <a:gd name="T13" fmla="*/ 162 h 162"/>
                <a:gd name="T14" fmla="*/ 77 w 145"/>
                <a:gd name="T15" fmla="*/ 143 h 162"/>
                <a:gd name="T16" fmla="*/ 18 w 145"/>
                <a:gd name="T17" fmla="*/ 14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62">
                  <a:moveTo>
                    <a:pt x="18" y="143"/>
                  </a:moveTo>
                  <a:lnTo>
                    <a:pt x="18" y="21"/>
                  </a:lnTo>
                  <a:lnTo>
                    <a:pt x="124" y="21"/>
                  </a:lnTo>
                  <a:lnTo>
                    <a:pt x="145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68" y="162"/>
                  </a:lnTo>
                  <a:lnTo>
                    <a:pt x="77" y="143"/>
                  </a:lnTo>
                  <a:lnTo>
                    <a:pt x="18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6"/>
            <p:cNvSpPr/>
            <p:nvPr/>
          </p:nvSpPr>
          <p:spPr bwMode="auto">
            <a:xfrm>
              <a:off x="5065713" y="1849438"/>
              <a:ext cx="290513" cy="257175"/>
            </a:xfrm>
            <a:custGeom>
              <a:avLst/>
              <a:gdLst>
                <a:gd name="T0" fmla="*/ 76 w 88"/>
                <a:gd name="T1" fmla="*/ 18 h 78"/>
                <a:gd name="T2" fmla="*/ 76 w 88"/>
                <a:gd name="T3" fmla="*/ 0 h 78"/>
                <a:gd name="T4" fmla="*/ 40 w 88"/>
                <a:gd name="T5" fmla="*/ 0 h 78"/>
                <a:gd name="T6" fmla="*/ 37 w 88"/>
                <a:gd name="T7" fmla="*/ 10 h 78"/>
                <a:gd name="T8" fmla="*/ 67 w 88"/>
                <a:gd name="T9" fmla="*/ 10 h 78"/>
                <a:gd name="T10" fmla="*/ 67 w 88"/>
                <a:gd name="T11" fmla="*/ 69 h 78"/>
                <a:gd name="T12" fmla="*/ 10 w 88"/>
                <a:gd name="T13" fmla="*/ 69 h 78"/>
                <a:gd name="T14" fmla="*/ 0 w 88"/>
                <a:gd name="T15" fmla="*/ 78 h 78"/>
                <a:gd name="T16" fmla="*/ 76 w 88"/>
                <a:gd name="T17" fmla="*/ 78 h 78"/>
                <a:gd name="T18" fmla="*/ 76 w 88"/>
                <a:gd name="T19" fmla="*/ 60 h 78"/>
                <a:gd name="T20" fmla="*/ 88 w 88"/>
                <a:gd name="T21" fmla="*/ 54 h 78"/>
                <a:gd name="T22" fmla="*/ 88 w 88"/>
                <a:gd name="T23" fmla="*/ 26 h 78"/>
                <a:gd name="T24" fmla="*/ 76 w 88"/>
                <a:gd name="T25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78">
                  <a:moveTo>
                    <a:pt x="76" y="18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80" y="60"/>
                    <a:pt x="88" y="61"/>
                    <a:pt x="88" y="54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17"/>
                    <a:pt x="79" y="18"/>
                    <a:pt x="7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7"/>
            <p:cNvSpPr/>
            <p:nvPr/>
          </p:nvSpPr>
          <p:spPr bwMode="auto">
            <a:xfrm>
              <a:off x="4970463" y="1905000"/>
              <a:ext cx="115888" cy="144463"/>
            </a:xfrm>
            <a:custGeom>
              <a:avLst/>
              <a:gdLst>
                <a:gd name="T0" fmla="*/ 0 w 73"/>
                <a:gd name="T1" fmla="*/ 0 h 91"/>
                <a:gd name="T2" fmla="*/ 0 w 73"/>
                <a:gd name="T3" fmla="*/ 91 h 91"/>
                <a:gd name="T4" fmla="*/ 0 w 73"/>
                <a:gd name="T5" fmla="*/ 91 h 91"/>
                <a:gd name="T6" fmla="*/ 48 w 73"/>
                <a:gd name="T7" fmla="*/ 91 h 91"/>
                <a:gd name="T8" fmla="*/ 60 w 73"/>
                <a:gd name="T9" fmla="*/ 60 h 91"/>
                <a:gd name="T10" fmla="*/ 19 w 73"/>
                <a:gd name="T11" fmla="*/ 60 h 91"/>
                <a:gd name="T12" fmla="*/ 73 w 73"/>
                <a:gd name="T13" fmla="*/ 0 h 91"/>
                <a:gd name="T14" fmla="*/ 0 w 73"/>
                <a:gd name="T15" fmla="*/ 0 h 91"/>
                <a:gd name="T16" fmla="*/ 0 w 73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91">
                  <a:moveTo>
                    <a:pt x="0" y="0"/>
                  </a:moveTo>
                  <a:lnTo>
                    <a:pt x="0" y="91"/>
                  </a:lnTo>
                  <a:lnTo>
                    <a:pt x="0" y="91"/>
                  </a:lnTo>
                  <a:lnTo>
                    <a:pt x="48" y="91"/>
                  </a:lnTo>
                  <a:lnTo>
                    <a:pt x="60" y="60"/>
                  </a:lnTo>
                  <a:lnTo>
                    <a:pt x="19" y="6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8"/>
            <p:cNvSpPr/>
            <p:nvPr/>
          </p:nvSpPr>
          <p:spPr bwMode="auto">
            <a:xfrm>
              <a:off x="5126038" y="1905000"/>
              <a:ext cx="138113" cy="144463"/>
            </a:xfrm>
            <a:custGeom>
              <a:avLst/>
              <a:gdLst>
                <a:gd name="T0" fmla="*/ 66 w 87"/>
                <a:gd name="T1" fmla="*/ 21 h 91"/>
                <a:gd name="T2" fmla="*/ 0 w 87"/>
                <a:gd name="T3" fmla="*/ 91 h 91"/>
                <a:gd name="T4" fmla="*/ 87 w 87"/>
                <a:gd name="T5" fmla="*/ 91 h 91"/>
                <a:gd name="T6" fmla="*/ 87 w 87"/>
                <a:gd name="T7" fmla="*/ 0 h 91"/>
                <a:gd name="T8" fmla="*/ 31 w 87"/>
                <a:gd name="T9" fmla="*/ 0 h 91"/>
                <a:gd name="T10" fmla="*/ 24 w 87"/>
                <a:gd name="T11" fmla="*/ 21 h 91"/>
                <a:gd name="T12" fmla="*/ 66 w 87"/>
                <a:gd name="T13" fmla="*/ 2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91">
                  <a:moveTo>
                    <a:pt x="66" y="21"/>
                  </a:moveTo>
                  <a:lnTo>
                    <a:pt x="0" y="91"/>
                  </a:lnTo>
                  <a:lnTo>
                    <a:pt x="87" y="91"/>
                  </a:lnTo>
                  <a:lnTo>
                    <a:pt x="87" y="0"/>
                  </a:lnTo>
                  <a:lnTo>
                    <a:pt x="31" y="0"/>
                  </a:lnTo>
                  <a:lnTo>
                    <a:pt x="24" y="21"/>
                  </a:lnTo>
                  <a:lnTo>
                    <a:pt x="6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9"/>
            <p:cNvSpPr/>
            <p:nvPr/>
          </p:nvSpPr>
          <p:spPr bwMode="auto">
            <a:xfrm>
              <a:off x="5019675" y="1812925"/>
              <a:ext cx="180975" cy="336550"/>
            </a:xfrm>
            <a:custGeom>
              <a:avLst/>
              <a:gdLst>
                <a:gd name="T0" fmla="*/ 79 w 114"/>
                <a:gd name="T1" fmla="*/ 87 h 212"/>
                <a:gd name="T2" fmla="*/ 112 w 114"/>
                <a:gd name="T3" fmla="*/ 0 h 212"/>
                <a:gd name="T4" fmla="*/ 8 w 114"/>
                <a:gd name="T5" fmla="*/ 110 h 212"/>
                <a:gd name="T6" fmla="*/ 44 w 114"/>
                <a:gd name="T7" fmla="*/ 110 h 212"/>
                <a:gd name="T8" fmla="*/ 0 w 114"/>
                <a:gd name="T9" fmla="*/ 212 h 212"/>
                <a:gd name="T10" fmla="*/ 114 w 114"/>
                <a:gd name="T11" fmla="*/ 85 h 212"/>
                <a:gd name="T12" fmla="*/ 79 w 114"/>
                <a:gd name="T13" fmla="*/ 87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212">
                  <a:moveTo>
                    <a:pt x="79" y="87"/>
                  </a:moveTo>
                  <a:lnTo>
                    <a:pt x="112" y="0"/>
                  </a:lnTo>
                  <a:lnTo>
                    <a:pt x="8" y="110"/>
                  </a:lnTo>
                  <a:lnTo>
                    <a:pt x="44" y="110"/>
                  </a:lnTo>
                  <a:lnTo>
                    <a:pt x="0" y="212"/>
                  </a:lnTo>
                  <a:lnTo>
                    <a:pt x="114" y="85"/>
                  </a:lnTo>
                  <a:lnTo>
                    <a:pt x="79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5" name="矩形 74"/>
          <p:cNvSpPr/>
          <p:nvPr/>
        </p:nvSpPr>
        <p:spPr>
          <a:xfrm>
            <a:off x="9247339" y="2605021"/>
            <a:ext cx="2176927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Hyperledger Fabric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Hyperledger Business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 Blockchain Platform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Omnibasis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66016" y="2382221"/>
            <a:ext cx="1950717" cy="144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目前的捐款流程：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发现项目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转账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转账凭证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（无法确定资金到位）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3207229" y="3547758"/>
            <a:ext cx="1950717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希望能够真切的帮助到需要帮助的人</a:t>
            </a:r>
          </a:p>
        </p:txBody>
      </p:sp>
      <p:sp>
        <p:nvSpPr>
          <p:cNvPr id="78" name="矩形 77"/>
          <p:cNvSpPr/>
          <p:nvPr/>
        </p:nvSpPr>
        <p:spPr>
          <a:xfrm>
            <a:off x="7257901" y="3547758"/>
            <a:ext cx="1950717" cy="144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发现项目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选择资产类型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转账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资产信息上链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资产动向实时更新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3"/>
          <p:cNvSpPr>
            <a:spLocks noChangeArrowheads="1"/>
          </p:cNvSpPr>
          <p:nvPr/>
        </p:nvSpPr>
        <p:spPr bwMode="auto">
          <a:xfrm>
            <a:off x="798575" y="147740"/>
            <a:ext cx="372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anose="020B0806030902050204" pitchFamily="34" charset="0"/>
              </a:rPr>
              <a:t>研究思路</a:t>
            </a:r>
          </a:p>
        </p:txBody>
      </p:sp>
      <p:sp>
        <p:nvSpPr>
          <p:cNvPr id="80" name="等腰三角形 79"/>
          <p:cNvSpPr/>
          <p:nvPr/>
        </p:nvSpPr>
        <p:spPr>
          <a:xfrm rot="5400000">
            <a:off x="310761" y="238424"/>
            <a:ext cx="396547" cy="341851"/>
          </a:xfrm>
          <a:prstGeom prst="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L -0.0681 -2.22222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12148 -3.7037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62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12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37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62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87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12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62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870"/>
                            </p:stCondLst>
                            <p:childTnLst>
                              <p:par>
                                <p:cTn id="10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12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37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550"/>
                            </p:stCondLst>
                            <p:childTnLst>
                              <p:par>
                                <p:cTn id="1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05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300"/>
                            </p:stCondLst>
                            <p:childTnLst>
                              <p:par>
                                <p:cTn id="1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550"/>
                            </p:stCondLst>
                            <p:childTnLst>
                              <p:par>
                                <p:cTn id="1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6800"/>
                            </p:stCondLst>
                            <p:childTnLst>
                              <p:par>
                                <p:cTn id="1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150"/>
                            </p:stCondLst>
                            <p:childTnLst>
                              <p:par>
                                <p:cTn id="1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7650"/>
                            </p:stCondLst>
                            <p:childTnLst>
                              <p:par>
                                <p:cTn id="1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7900"/>
                            </p:stCondLst>
                            <p:childTnLst>
                              <p:par>
                                <p:cTn id="1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8150"/>
                            </p:stCondLst>
                            <p:childTnLst>
                              <p:par>
                                <p:cTn id="1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8400"/>
                            </p:stCondLst>
                            <p:childTnLst>
                              <p:par>
                                <p:cTn id="1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1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29" grpId="0"/>
      <p:bldP spid="30" grpId="0"/>
      <p:bldP spid="31" grpId="0"/>
      <p:bldP spid="32" grpId="0"/>
      <p:bldP spid="33" grpId="0"/>
      <p:bldP spid="67" grpId="0" animBg="1"/>
      <p:bldP spid="68" grpId="0"/>
      <p:bldP spid="75" grpId="0"/>
      <p:bldP spid="76" grpId="0"/>
      <p:bldP spid="77" grpId="0"/>
      <p:bldP spid="78" grpId="0"/>
      <p:bldP spid="79" grpId="0"/>
      <p:bldP spid="79" grpId="1"/>
      <p:bldP spid="80" grpId="0" animBg="1"/>
      <p:bldP spid="80" grpId="1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lin ang="13500000" scaled="1"/>
          <a:tileRect/>
        </a:gradFill>
        <a:ln w="25400">
          <a:gradFill flip="none" rotWithShape="1">
            <a:gsLst>
              <a:gs pos="0">
                <a:schemeClr val="bg1">
                  <a:lumMod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</a:ln>
        <a:effectLst>
          <a:outerShdw blurRad="203200" dist="76200" dir="2700000" algn="tl" rotWithShape="0">
            <a:prstClr val="black">
              <a:alpha val="60000"/>
            </a:prstClr>
          </a:outerShdw>
        </a:effectLst>
      </a:spPr>
      <a:bodyPr rtlCol="0" anchor="ctr"/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825</Words>
  <Application>Microsoft Office PowerPoint</Application>
  <PresentationFormat>Widescreen</PresentationFormat>
  <Paragraphs>147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AgencyFB</vt:lpstr>
      <vt:lpstr>Giorgio Sans Medium</vt:lpstr>
      <vt:lpstr>微软雅黑</vt:lpstr>
      <vt:lpstr>Arial</vt:lpstr>
      <vt:lpstr>Calibri</vt:lpstr>
      <vt:lpstr>Calibri Light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888</dc:title>
  <dc:creator>huilin</dc:creator>
  <cp:lastModifiedBy>teng dequn</cp:lastModifiedBy>
  <cp:revision>387</cp:revision>
  <dcterms:created xsi:type="dcterms:W3CDTF">2016-06-07T09:36:00Z</dcterms:created>
  <dcterms:modified xsi:type="dcterms:W3CDTF">2020-05-10T16:41:49Z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